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ppt/notesSlides/notesSlide192.xml" ContentType="application/vnd.openxmlformats-officedocument.presentationml.notesSlide+xml"/>
  <Override PartName="/ppt/notesSlides/notesSlide193.xml" ContentType="application/vnd.openxmlformats-officedocument.presentationml.notesSlide+xml"/>
  <Override PartName="/ppt/notesSlides/notesSlide194.xml" ContentType="application/vnd.openxmlformats-officedocument.presentationml.notesSlide+xml"/>
  <Override PartName="/ppt/notesSlides/notesSlide195.xml" ContentType="application/vnd.openxmlformats-officedocument.presentationml.notesSlide+xml"/>
  <Override PartName="/ppt/notesSlides/notesSlide196.xml" ContentType="application/vnd.openxmlformats-officedocument.presentationml.notesSlide+xml"/>
  <Override PartName="/ppt/notesSlides/notesSlide197.xml" ContentType="application/vnd.openxmlformats-officedocument.presentationml.notesSlide+xml"/>
  <Override PartName="/ppt/notesSlides/notesSlide198.xml" ContentType="application/vnd.openxmlformats-officedocument.presentationml.notesSlide+xml"/>
  <Override PartName="/ppt/notesSlides/notesSlide199.xml" ContentType="application/vnd.openxmlformats-officedocument.presentationml.notesSlide+xml"/>
  <Override PartName="/ppt/notesSlides/notesSlide200.xml" ContentType="application/vnd.openxmlformats-officedocument.presentationml.notesSlide+xml"/>
  <Override PartName="/ppt/notesSlides/notesSlide20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  <p:sldId id="376" r:id="rId122"/>
    <p:sldId id="377" r:id="rId123"/>
    <p:sldId id="378" r:id="rId124"/>
    <p:sldId id="379" r:id="rId125"/>
    <p:sldId id="380" r:id="rId126"/>
    <p:sldId id="381" r:id="rId127"/>
    <p:sldId id="382" r:id="rId128"/>
    <p:sldId id="383" r:id="rId129"/>
    <p:sldId id="384" r:id="rId130"/>
    <p:sldId id="385" r:id="rId131"/>
    <p:sldId id="386" r:id="rId132"/>
    <p:sldId id="387" r:id="rId133"/>
    <p:sldId id="388" r:id="rId134"/>
    <p:sldId id="389" r:id="rId135"/>
    <p:sldId id="390" r:id="rId136"/>
    <p:sldId id="391" r:id="rId137"/>
    <p:sldId id="392" r:id="rId138"/>
    <p:sldId id="393" r:id="rId139"/>
    <p:sldId id="394" r:id="rId140"/>
    <p:sldId id="395" r:id="rId141"/>
    <p:sldId id="396" r:id="rId142"/>
    <p:sldId id="397" r:id="rId143"/>
    <p:sldId id="398" r:id="rId144"/>
    <p:sldId id="399" r:id="rId145"/>
    <p:sldId id="400" r:id="rId146"/>
    <p:sldId id="401" r:id="rId147"/>
    <p:sldId id="402" r:id="rId148"/>
    <p:sldId id="403" r:id="rId149"/>
    <p:sldId id="404" r:id="rId150"/>
    <p:sldId id="405" r:id="rId151"/>
    <p:sldId id="406" r:id="rId152"/>
    <p:sldId id="407" r:id="rId153"/>
    <p:sldId id="408" r:id="rId154"/>
    <p:sldId id="409" r:id="rId155"/>
    <p:sldId id="410" r:id="rId156"/>
    <p:sldId id="411" r:id="rId157"/>
    <p:sldId id="412" r:id="rId158"/>
    <p:sldId id="413" r:id="rId159"/>
    <p:sldId id="414" r:id="rId160"/>
    <p:sldId id="415" r:id="rId161"/>
    <p:sldId id="416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27" r:id="rId173"/>
    <p:sldId id="428" r:id="rId174"/>
    <p:sldId id="429" r:id="rId175"/>
    <p:sldId id="430" r:id="rId176"/>
    <p:sldId id="431" r:id="rId177"/>
    <p:sldId id="432" r:id="rId178"/>
    <p:sldId id="433" r:id="rId179"/>
    <p:sldId id="434" r:id="rId180"/>
    <p:sldId id="435" r:id="rId181"/>
    <p:sldId id="436" r:id="rId182"/>
    <p:sldId id="437" r:id="rId183"/>
    <p:sldId id="438" r:id="rId184"/>
    <p:sldId id="439" r:id="rId185"/>
    <p:sldId id="440" r:id="rId186"/>
    <p:sldId id="441" r:id="rId187"/>
    <p:sldId id="442" r:id="rId188"/>
    <p:sldId id="443" r:id="rId189"/>
    <p:sldId id="444" r:id="rId190"/>
    <p:sldId id="445" r:id="rId191"/>
    <p:sldId id="446" r:id="rId192"/>
    <p:sldId id="447" r:id="rId193"/>
    <p:sldId id="448" r:id="rId194"/>
    <p:sldId id="449" r:id="rId195"/>
    <p:sldId id="450" r:id="rId196"/>
    <p:sldId id="451" r:id="rId197"/>
    <p:sldId id="452" r:id="rId198"/>
    <p:sldId id="453" r:id="rId199"/>
    <p:sldId id="454" r:id="rId200"/>
    <p:sldId id="455" r:id="rId201"/>
    <p:sldId id="456" r:id="rId202"/>
  </p:sldIdLst>
  <p:sldSz cx="12192000" cy="6858000"/>
  <p:notesSz cx="6858000" cy="9144000"/>
  <p:embeddedFontLst>
    <p:embeddedFont>
      <p:font typeface="Cabin" panose="020B0604020202020204" charset="0"/>
      <p:regular r:id="rId204"/>
      <p:bold r:id="rId205"/>
      <p:italic r:id="rId206"/>
      <p:boldItalic r:id="rId207"/>
    </p:embeddedFont>
    <p:embeddedFont>
      <p:font typeface="Impact" panose="020B0806030902050204" pitchFamily="34" charset="0"/>
      <p:regular r:id="rId20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font" Target="fonts/font2.fntdata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11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6" Type="http://schemas.openxmlformats.org/officeDocument/2006/relationships/font" Target="fonts/font3.fntdata"/><Relationship Id="rId201" Type="http://schemas.openxmlformats.org/officeDocument/2006/relationships/slide" Target="slides/slide200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12" Type="http://schemas.openxmlformats.org/officeDocument/2006/relationships/tableStyles" Target="tableStyles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slide" Target="slides/slide201.xml"/><Relationship Id="rId207" Type="http://schemas.openxmlformats.org/officeDocument/2006/relationships/font" Target="fonts/font4.fntdata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3" Type="http://schemas.microsoft.com/office/2015/10/relationships/revisionInfo" Target="revisionInfo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notesMaster" Target="notesMasters/notesMaster1.xml"/><Relationship Id="rId208" Type="http://schemas.openxmlformats.org/officeDocument/2006/relationships/font" Target="fonts/font5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presProps" Target="presProps.xml"/><Relationship Id="rId190" Type="http://schemas.openxmlformats.org/officeDocument/2006/relationships/slide" Target="slides/slide189.xml"/><Relationship Id="rId204" Type="http://schemas.openxmlformats.org/officeDocument/2006/relationships/font" Target="fonts/font1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0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1.xml"/><Relationship Id="rId1" Type="http://schemas.openxmlformats.org/officeDocument/2006/relationships/notesMaster" Target="../notesMasters/notesMaster1.xml"/></Relationships>
</file>

<file path=ppt/notesSlides/_rels/notesSlide1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_rels/notesSlide1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3.xml"/><Relationship Id="rId1" Type="http://schemas.openxmlformats.org/officeDocument/2006/relationships/notesMaster" Target="../notesMasters/notesMaster1.xml"/></Relationships>
</file>

<file path=ppt/notesSlides/_rels/notesSlide1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4.xml"/><Relationship Id="rId1" Type="http://schemas.openxmlformats.org/officeDocument/2006/relationships/notesMaster" Target="../notesMasters/notesMaster1.xml"/></Relationships>
</file>

<file path=ppt/notesSlides/_rels/notesSlide1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5.xml"/><Relationship Id="rId1" Type="http://schemas.openxmlformats.org/officeDocument/2006/relationships/notesMaster" Target="../notesMasters/notesMaster1.xml"/></Relationships>
</file>

<file path=ppt/notesSlides/_rels/notesSlide1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7.xml"/><Relationship Id="rId1" Type="http://schemas.openxmlformats.org/officeDocument/2006/relationships/notesMaster" Target="../notesMasters/notesMaster1.xml"/></Relationships>
</file>

<file path=ppt/notesSlides/_rels/notesSlide1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p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Google Shape;802;p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p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p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1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p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p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Google Shape;917;p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p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p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p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1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p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Google Shape;1032;p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Google Shape;1037;p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1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p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Google Shape;1102;p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Google Shape;1107;p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8" name="Google Shape;1108;p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p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3" name="Google Shape;1113;p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8" name="Google Shape;1118;p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6" name="Google Shape;456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6" name="Google Shape;526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 title="scalloped circle"/>
          <p:cNvSpPr/>
          <p:nvPr/>
        </p:nvSpPr>
        <p:spPr>
          <a:xfrm>
            <a:off x="3557016" y="630936"/>
            <a:ext cx="5235575" cy="5229225"/>
          </a:xfrm>
          <a:custGeom>
            <a:avLst/>
            <a:gdLst/>
            <a:ahLst/>
            <a:cxnLst/>
            <a:rect l="l" t="t" r="r" b="b"/>
            <a:pathLst>
              <a:path w="3298" h="3294" extrusionOk="0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  <a:defRPr sz="10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dk2"/>
                </a:solidFill>
              </a:defRPr>
            </a:lvl1pPr>
            <a:lvl2pPr lvl="1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1078523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4180332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7606C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9067218" y="6375679"/>
            <a:ext cx="2329723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27606C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" name="Google Shape;20;p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body" idx="1"/>
          </p:nvPr>
        </p:nvSpPr>
        <p:spPr>
          <a:xfrm rot="5400000">
            <a:off x="4544043" y="-1006365"/>
            <a:ext cx="3593591" cy="10178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 txBox="1">
            <a:spLocks noGrp="1"/>
          </p:cNvSpPr>
          <p:nvPr>
            <p:ph type="title"/>
          </p:nvPr>
        </p:nvSpPr>
        <p:spPr>
          <a:xfrm rot="5400000">
            <a:off x="8012185" y="2436522"/>
            <a:ext cx="5600404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1"/>
          </p:nvPr>
        </p:nvSpPr>
        <p:spPr>
          <a:xfrm rot="5400000">
            <a:off x="2653390" y="-1013705"/>
            <a:ext cx="5600405" cy="8392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400"/>
              <a:buFont typeface="Impact"/>
              <a:buNone/>
              <a:defRPr sz="8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 b="1" i="0" cap="none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3236546" y="6375679"/>
            <a:ext cx="1493947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5279064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9942434" y="6375679"/>
            <a:ext cx="148756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38" name="Google Shape;38;p5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39" name="Google Shape;39;p5" title="left scallop shape"/>
            <p:cNvSpPr/>
            <p:nvPr/>
          </p:nvSpPr>
          <p:spPr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l" t="t" r="r" b="b"/>
              <a:pathLst>
                <a:path w="1773" h="4320" extrusionOk="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  <p:sp>
          <p:nvSpPr>
            <p:cNvPr id="40" name="Google Shape;40;p5" title="left scallop inline"/>
            <p:cNvSpPr/>
            <p:nvPr/>
          </p:nvSpPr>
          <p:spPr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l" t="t" r="r" b="b"/>
              <a:pathLst>
                <a:path w="1037" h="4320" extrusionOk="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1257300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6647796" y="2286000"/>
            <a:ext cx="4800600" cy="36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2"/>
          </p:nvPr>
        </p:nvSpPr>
        <p:spPr>
          <a:xfrm>
            <a:off x="1257300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3"/>
          </p:nvPr>
        </p:nvSpPr>
        <p:spPr>
          <a:xfrm>
            <a:off x="6633864" y="2199633"/>
            <a:ext cx="4800600" cy="63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4"/>
          </p:nvPr>
        </p:nvSpPr>
        <p:spPr>
          <a:xfrm>
            <a:off x="6633864" y="2909102"/>
            <a:ext cx="4800600" cy="2996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6pPr>
            <a:lvl7pPr marL="3200400" lvl="6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–"/>
              <a:defRPr/>
            </a:lvl8pPr>
            <a:lvl9pPr marL="4114800" lvl="8" indent="-3429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sz="1900" b="1" i="0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1"/>
          </p:nvPr>
        </p:nvSpPr>
        <p:spPr>
          <a:xfrm>
            <a:off x="765051" y="920377"/>
            <a:ext cx="6158418" cy="498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800"/>
              <a:buChar char="–"/>
              <a:defRPr sz="2800"/>
            </a:lvl2pPr>
            <a:lvl3pPr marL="1371600" lvl="2" indent="-3810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5pPr>
            <a:lvl6pPr marL="2743200" lvl="5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6pPr>
            <a:lvl7pPr marL="3200400" lvl="6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–"/>
              <a:defRPr sz="2000"/>
            </a:lvl8pPr>
            <a:lvl9pPr marL="4114800" lvl="8" indent="-355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2"/>
          </p:nvPr>
        </p:nvSpPr>
        <p:spPr>
          <a:xfrm>
            <a:off x="8337885" y="1741336"/>
            <a:ext cx="3092115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765051" y="6375679"/>
            <a:ext cx="1233355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2103620" y="6375679"/>
            <a:ext cx="348217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5691014" y="6375679"/>
            <a:ext cx="1232456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9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>
            <a:spLocks noGrp="1"/>
          </p:cNvSpPr>
          <p:nvPr>
            <p:ph type="pic" idx="2"/>
          </p:nvPr>
        </p:nvSpPr>
        <p:spPr>
          <a:xfrm>
            <a:off x="283464" y="0"/>
            <a:ext cx="7355585" cy="6857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Cabin"/>
              <a:buNone/>
              <a:defRPr sz="2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abin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Google Shape;72;p10" title="right scallop background shape"/>
          <p:cNvSpPr/>
          <p:nvPr/>
        </p:nvSpPr>
        <p:spPr>
          <a:xfrm>
            <a:off x="7389812" y="0"/>
            <a:ext cx="4802188" cy="6858000"/>
          </a:xfrm>
          <a:custGeom>
            <a:avLst/>
            <a:gdLst/>
            <a:ahLst/>
            <a:cxnLst/>
            <a:rect l="l" t="t" r="r" b="b"/>
            <a:pathLst>
              <a:path w="3025" h="4320" extrusionOk="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73" name="Google Shape;73;p10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bin"/>
              <a:buNone/>
              <a:defRPr sz="1900" b="1" i="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body" idx="1"/>
          </p:nvPr>
        </p:nvSpPr>
        <p:spPr>
          <a:xfrm>
            <a:off x="8337883" y="1741336"/>
            <a:ext cx="3092117" cy="4164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2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dt" idx="10"/>
          </p:nvPr>
        </p:nvSpPr>
        <p:spPr>
          <a:xfrm>
            <a:off x="765950" y="6375679"/>
            <a:ext cx="1232456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ftr" idx="11"/>
          </p:nvPr>
        </p:nvSpPr>
        <p:spPr>
          <a:xfrm>
            <a:off x="2103621" y="6375679"/>
            <a:ext cx="3482178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0"/>
          <p:cNvSpPr txBox="1">
            <a:spLocks noGrp="1"/>
          </p:cNvSpPr>
          <p:nvPr>
            <p:ph type="sldNum" idx="12"/>
          </p:nvPr>
        </p:nvSpPr>
        <p:spPr>
          <a:xfrm>
            <a:off x="5687568" y="6375679"/>
            <a:ext cx="123444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  <a:defRPr sz="5100" b="0" i="0" u="none" strike="noStrike" cap="non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556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marR="0" lvl="1" indent="-3429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abin"/>
              <a:buChar char="–"/>
              <a:defRPr sz="18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marR="0" lvl="3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marR="0" lvl="4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marR="0" lvl="5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marR="0" lvl="6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marR="0" lvl="7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Cabin"/>
              <a:buChar char="–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marR="0" lvl="8" indent="-317500" algn="l" rtl="0">
              <a:lnSpc>
                <a:spcPct val="11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595959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" name="Google Shape;11;p1" title="Left scallop edge"/>
          <p:cNvSpPr/>
          <p:nvPr/>
        </p:nvSpPr>
        <p:spPr>
          <a:xfrm>
            <a:off x="0" y="0"/>
            <a:ext cx="885825" cy="6858000"/>
          </a:xfrm>
          <a:custGeom>
            <a:avLst/>
            <a:gdLst/>
            <a:ahLst/>
            <a:cxnLst/>
            <a:rect l="l" t="t" r="r" b="b"/>
            <a:pathLst>
              <a:path w="558" h="4320" extrusionOk="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</p:sp>
      <p:sp>
        <p:nvSpPr>
          <p:cNvPr id="12" name="Google Shape;12;p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2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3.xml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4.xml"/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5.xml"/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6.xml"/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7.xml"/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8.xml"/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0.xml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 txBox="1"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0"/>
              <a:buFont typeface="Impact"/>
              <a:buNone/>
            </a:pPr>
            <a:r>
              <a:rPr lang="en-US"/>
              <a:t>FRQISH</a:t>
            </a:r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WHAT DO WE NEED TO KNOW FOR THE AP EXAM?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26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#5 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2 NEGATIVES EFFECTS OF SUBURBANIZATION.</a:t>
            </a:r>
            <a:endParaRPr sz="459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1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285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#50</a:t>
            </a:r>
            <a:br>
              <a:rPr lang="en-US" sz="4590"/>
            </a:br>
            <a:br>
              <a:rPr lang="en-US" sz="4590"/>
            </a:br>
            <a:r>
              <a:rPr lang="en-US" sz="4590"/>
              <a:t>DESCRIBE + THE EXAMPLE WEIGHT/BULK GAINING INDUSTRY.</a:t>
            </a:r>
            <a:endParaRPr sz="459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1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336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FINAL GOOD IS HEAVIER THAN INPUTS</a:t>
            </a:r>
            <a:br>
              <a:rPr lang="en-US"/>
            </a:br>
            <a:r>
              <a:rPr lang="en-US"/>
              <a:t>LOCATES CLOSE TO MARKET</a:t>
            </a:r>
            <a:br>
              <a:rPr lang="en-US"/>
            </a:br>
            <a:r>
              <a:rPr lang="en-US"/>
              <a:t>SODA BOTTLING</a:t>
            </a:r>
            <a:endParaRPr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114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266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#51</a:t>
            </a:r>
            <a:br>
              <a:rPr lang="en-US" sz="4590"/>
            </a:br>
            <a:br>
              <a:rPr lang="en-US" sz="4590"/>
            </a:br>
            <a:r>
              <a:rPr lang="en-US" sz="4590"/>
              <a:t>DESCRIBE + THE EXAMPLE WEIGHT/BULK LOSING INDUSTRY.</a:t>
            </a:r>
            <a:endParaRPr sz="459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62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INPUTS WEIGH MORE THAN FINISHED GOOD</a:t>
            </a:r>
            <a:br>
              <a:rPr lang="en-US" sz="4590"/>
            </a:br>
            <a:r>
              <a:rPr lang="en-US" sz="4590"/>
              <a:t>LOCATES CLOSE TO RAW MATERIALS</a:t>
            </a:r>
            <a:br>
              <a:rPr lang="en-US" sz="4590"/>
            </a:br>
            <a:r>
              <a:rPr lang="en-US" sz="4590"/>
              <a:t>PAPER MILL</a:t>
            </a:r>
            <a:endParaRPr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16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293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#52 </a:t>
            </a:r>
            <a:br>
              <a:rPr lang="en-US"/>
            </a:br>
            <a:br>
              <a:rPr lang="en-US"/>
            </a:br>
            <a:r>
              <a:rPr lang="en-US"/>
              <a:t>LIST THE 2 EXAMPLES OF FORWARD CAPITAL.</a:t>
            </a:r>
            <a:endParaRPr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11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BRAZIL</a:t>
            </a:r>
            <a:br>
              <a:rPr lang="en-US"/>
            </a:br>
            <a:r>
              <a:rPr lang="en-US"/>
              <a:t>NIGERIA</a:t>
            </a:r>
            <a:endParaRPr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1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277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#53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3 REASONS A STATE WOULD MOVE ITS CAPITAL.</a:t>
            </a:r>
            <a:endParaRPr sz="459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1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22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BREAK TIES WITH COLONIAL PAST</a:t>
            </a:r>
            <a:br>
              <a:rPr lang="en-US" sz="4590"/>
            </a:br>
            <a:r>
              <a:rPr lang="en-US" sz="4590"/>
              <a:t>RETURN TO HISTORICALLY SIGNIFICANT AREA</a:t>
            </a:r>
            <a:br>
              <a:rPr lang="en-US" sz="4590"/>
            </a:br>
            <a:r>
              <a:rPr lang="en-US" sz="4590"/>
              <a:t>SPARK ECONOMIC GROWTH IN THAT AREA</a:t>
            </a:r>
            <a:br>
              <a:rPr lang="en-US" sz="4590"/>
            </a:br>
            <a:r>
              <a:rPr lang="en-US" sz="4590"/>
              <a:t>APPEASE DIVERSE POPULATION</a:t>
            </a:r>
            <a:endParaRPr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12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2778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#54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2 WAYS ETHNIC DIVERSITY CAN WEAKEN NATIONAL IDENTIFY.</a:t>
            </a:r>
            <a:endParaRPr sz="459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1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93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SEPARATISM</a:t>
            </a:r>
            <a:br>
              <a:rPr lang="en-US"/>
            </a:br>
            <a:r>
              <a:rPr lang="en-US"/>
              <a:t>DEVOLUTION</a:t>
            </a:r>
            <a:br>
              <a:rPr lang="en-US"/>
            </a:br>
            <a:r>
              <a:rPr lang="en-US"/>
              <a:t>REGIONALISM</a:t>
            </a:r>
            <a:br>
              <a:rPr lang="en-US"/>
            </a:br>
            <a:r>
              <a:rPr lang="en-US"/>
              <a:t>ETHNONATIONALISM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TAKES TAX $ FROM INNER CITY</a:t>
            </a:r>
            <a:br>
              <a:rPr lang="en-US"/>
            </a:br>
            <a:r>
              <a:rPr lang="en-US"/>
              <a:t>CAUSES URBAN DECAY</a:t>
            </a:r>
            <a:endParaRPr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122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70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#55</a:t>
            </a:r>
            <a:br>
              <a:rPr lang="en-US"/>
            </a:br>
            <a:br>
              <a:rPr lang="en-US"/>
            </a:br>
            <a:r>
              <a:rPr lang="en-US"/>
              <a:t>LIST 2 WAYS LACK OF TRANSPORTATION INFRASTRUCTURE CAN WEAKEN NATIONAL IDENTITY.</a:t>
            </a:r>
            <a:endParaRPr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1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752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ISOLATION/SENSE OF SEPARATION</a:t>
            </a:r>
            <a:br>
              <a:rPr lang="en-US"/>
            </a:br>
            <a:r>
              <a:rPr lang="en-US"/>
              <a:t>FRICTION OF DISTANCE</a:t>
            </a:r>
            <a:br>
              <a:rPr lang="en-US"/>
            </a:br>
            <a:r>
              <a:rPr lang="en-US"/>
              <a:t>ECONOMIC DEVOLUTION</a:t>
            </a:r>
            <a:endParaRPr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1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592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#56</a:t>
            </a:r>
            <a:br>
              <a:rPr lang="en-US"/>
            </a:br>
            <a:br>
              <a:rPr lang="en-US"/>
            </a:br>
            <a:r>
              <a:rPr lang="en-US"/>
              <a:t>LIST 5 CHARACTERISTICS OF A STAGE 2 COUNTRY.</a:t>
            </a:r>
            <a:endParaRPr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1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95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HIGH BIRTH</a:t>
            </a:r>
            <a:br>
              <a:rPr lang="en-US" sz="4590"/>
            </a:br>
            <a:r>
              <a:rPr lang="en-US" sz="4590"/>
              <a:t>FALLING DEATH</a:t>
            </a:r>
            <a:br>
              <a:rPr lang="en-US" sz="4590"/>
            </a:br>
            <a:r>
              <a:rPr lang="en-US" sz="4590"/>
              <a:t>HIGH YOUTH DEPENDENCY RATIO</a:t>
            </a:r>
            <a:br>
              <a:rPr lang="en-US" sz="4590"/>
            </a:br>
            <a:r>
              <a:rPr lang="en-US" sz="4590"/>
              <a:t>PERIPHERY</a:t>
            </a:r>
            <a:br>
              <a:rPr lang="en-US" sz="4590"/>
            </a:br>
            <a:r>
              <a:rPr lang="en-US" sz="4590"/>
              <a:t>AGRARIAN/PRIMARY</a:t>
            </a:r>
            <a:endParaRPr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126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293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#57</a:t>
            </a:r>
            <a:br>
              <a:rPr lang="en-US"/>
            </a:br>
            <a:br>
              <a:rPr lang="en-US"/>
            </a:br>
            <a:r>
              <a:rPr lang="en-US"/>
              <a:t> LIST 5 CHARACTERISTICS OF A STAGE 5 COUNTRY.</a:t>
            </a:r>
            <a:endParaRPr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1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038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LOW BIRTH RATE</a:t>
            </a:r>
            <a:br>
              <a:rPr lang="en-US"/>
            </a:br>
            <a:r>
              <a:rPr lang="en-US"/>
              <a:t>LOW DEATH RATE</a:t>
            </a:r>
            <a:br>
              <a:rPr lang="en-US"/>
            </a:br>
            <a:r>
              <a:rPr lang="en-US"/>
              <a:t>AGING POPULATION/GRAYING POPULATION</a:t>
            </a:r>
            <a:br>
              <a:rPr lang="en-US"/>
            </a:br>
            <a:r>
              <a:rPr lang="en-US"/>
              <a:t>HIGH ELDERLY DEPENDENCY RATIO</a:t>
            </a:r>
            <a:br>
              <a:rPr lang="en-US"/>
            </a:br>
            <a:r>
              <a:rPr lang="en-US"/>
              <a:t>CORE</a:t>
            </a:r>
            <a:br>
              <a:rPr lang="en-US"/>
            </a:br>
            <a:r>
              <a:rPr lang="en-US"/>
              <a:t>POST INDUSTRIAL</a:t>
            </a:r>
            <a:endParaRPr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12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7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#58</a:t>
            </a:r>
            <a:br>
              <a:rPr lang="en-US"/>
            </a:br>
            <a:br>
              <a:rPr lang="en-US"/>
            </a:br>
            <a:r>
              <a:rPr lang="en-US"/>
              <a:t>LIST 2 POSITIVE IMPACTS OF DTM 2 COUNTRY’S POPULATION ON ITS ECONOMIC DEVELOPMENT.</a:t>
            </a:r>
            <a:endParaRPr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12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LARGE WORKFORCE</a:t>
            </a:r>
            <a:br>
              <a:rPr lang="en-US"/>
            </a:br>
            <a:r>
              <a:rPr lang="en-US"/>
              <a:t>LOW ELDERLY DEPENDENCY RATIO</a:t>
            </a:r>
            <a:endParaRPr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130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66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#59</a:t>
            </a:r>
            <a:br>
              <a:rPr lang="en-US"/>
            </a:br>
            <a:br>
              <a:rPr lang="en-US"/>
            </a:br>
            <a:r>
              <a:rPr lang="en-US"/>
              <a:t>LIST 3 POSITIVE IMPACTS OF DTM 5 COUNTRY’S POPULATION OF ITS ECONOMIC DEVELOPMENT.</a:t>
            </a:r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107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EDUCATED/SKILLED WORKFORCE</a:t>
            </a:r>
            <a:br>
              <a:rPr lang="en-US" sz="4590"/>
            </a:br>
            <a:r>
              <a:rPr lang="en-US" sz="4590"/>
              <a:t>LOW YOUTH DEPENDENCY RATIO</a:t>
            </a:r>
            <a:br>
              <a:rPr lang="en-US" sz="4590"/>
            </a:br>
            <a:r>
              <a:rPr lang="en-US" sz="4590"/>
              <a:t>MORE WOMEN IN FORMAL ECONOMY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2804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#6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WHAT 2 DEMOGRAPHIC GROUPS ARE ATTRACTED TO LIVING NEAR CBD?</a:t>
            </a:r>
            <a:endParaRPr sz="4590"/>
          </a:p>
        </p:txBody>
      </p:sp>
      <p:pic>
        <p:nvPicPr>
          <p:cNvPr id="154" name="Google Shape;154;p24" descr="Image result for central business distric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00111" y="3474720"/>
            <a:ext cx="4233397" cy="2806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13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58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#60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4 NEGATIVE IMPACTS OF DTM 2 COUNTRY’S POPULATION ON ITS ECONOMIC DEVELOPMENT.</a:t>
            </a:r>
            <a:endParaRPr sz="459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73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HIGH YOUTH DEPENDENCY RATIO</a:t>
            </a:r>
            <a:br>
              <a:rPr lang="en-US" sz="4590"/>
            </a:br>
            <a:r>
              <a:rPr lang="en-US" sz="4590"/>
              <a:t>STRAIN ON RESOURCES/OVER CARRYING CAPACITY</a:t>
            </a:r>
            <a:br>
              <a:rPr lang="en-US" sz="4590"/>
            </a:br>
            <a:r>
              <a:rPr lang="en-US" sz="4590"/>
              <a:t>LOW LITERACY RATE/WOMEN</a:t>
            </a:r>
            <a:br>
              <a:rPr lang="en-US" sz="4590"/>
            </a:br>
            <a:r>
              <a:rPr lang="en-US" sz="4590"/>
              <a:t>WOMEN IN INFORMAL ECONOMY</a:t>
            </a:r>
            <a:br>
              <a:rPr lang="en-US" sz="4590"/>
            </a:br>
            <a:endParaRPr sz="459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3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53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#61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4 NEGATIVE IMPACTS OF DTM 5 COUNTRY’S POPULATION ON ITS ECONOMIC DEVELOPMENT.</a:t>
            </a:r>
            <a:endParaRPr sz="459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47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HIGH ELDERLY DEPENDENCY RATIO</a:t>
            </a:r>
            <a:br>
              <a:rPr lang="en-US"/>
            </a:br>
            <a:r>
              <a:rPr lang="en-US"/>
              <a:t>FUTURE LABOR SHORTAGE</a:t>
            </a:r>
            <a:br>
              <a:rPr lang="en-US"/>
            </a:br>
            <a:r>
              <a:rPr lang="en-US"/>
              <a:t>TAX BURDEN/SOCIAL SECURITY</a:t>
            </a:r>
            <a:br>
              <a:rPr lang="en-US"/>
            </a:br>
            <a:r>
              <a:rPr lang="en-US"/>
              <a:t>NEED GUESTWORKERS</a:t>
            </a:r>
            <a:endParaRPr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p13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68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#62 </a:t>
            </a:r>
            <a:br>
              <a:rPr lang="en-US"/>
            </a:br>
            <a:br>
              <a:rPr lang="en-US"/>
            </a:br>
            <a:r>
              <a:rPr lang="en-US"/>
              <a:t>LIST 2 CHARACTERISTICS OF A PRIMATE CITY.</a:t>
            </a:r>
            <a:endParaRPr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1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60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MORE THAN 2X POPULATION OF NEXT LARGEST CITY</a:t>
            </a:r>
            <a:br>
              <a:rPr lang="en-US" sz="4590"/>
            </a:br>
            <a:r>
              <a:rPr lang="en-US" sz="4590"/>
              <a:t>EXERTS SOCIAL, POLITICAL, ECONOMIC DOMINANCE</a:t>
            </a:r>
            <a:endParaRPr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13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41373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#63</a:t>
            </a:r>
            <a:br>
              <a:rPr lang="en-US"/>
            </a:br>
            <a:br>
              <a:rPr lang="en-US"/>
            </a:br>
            <a:r>
              <a:rPr lang="en-US"/>
              <a:t>LIST THE 2 EXAMPLE OF PRIMATE CITY.</a:t>
            </a:r>
            <a:endParaRPr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3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PARIS</a:t>
            </a:r>
            <a:br>
              <a:rPr lang="en-US"/>
            </a:br>
            <a:r>
              <a:rPr lang="en-US"/>
              <a:t>MEXICO CITY</a:t>
            </a:r>
            <a:endParaRPr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p140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5234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#64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4 POSITIVE EFFECT OF PRIMATE CITIES ON A COUNTY’S ECONOMIC DEVELOPMENT.</a:t>
            </a:r>
            <a:endParaRPr sz="459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39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AGGLOMERATION</a:t>
            </a:r>
            <a:br>
              <a:rPr lang="en-US" sz="4590"/>
            </a:br>
            <a:r>
              <a:rPr lang="en-US" sz="4590"/>
              <a:t>LARGE MARKET (CUSTOMER BASE)</a:t>
            </a:r>
            <a:br>
              <a:rPr lang="en-US" sz="4590"/>
            </a:br>
            <a:r>
              <a:rPr lang="en-US" sz="4590"/>
              <a:t>HIGH END GOODS AVAILABLE (THRESHOLD)</a:t>
            </a:r>
            <a:br>
              <a:rPr lang="en-US" sz="4590"/>
            </a:br>
            <a:r>
              <a:rPr lang="en-US" sz="4590"/>
              <a:t>GLOBAL TRADE/ATTRACT FDI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DINKS AND SINKS</a:t>
            </a:r>
            <a:br>
              <a:rPr lang="en-US"/>
            </a:br>
            <a:r>
              <a:rPr lang="en-US"/>
              <a:t>RETIRED</a:t>
            </a:r>
            <a:endParaRPr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5" name="Google Shape;765;p142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458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#65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4 NEGATIVE EFFECT OF PRIMATE CITIES ON A COUNTY’S ECONOMIC DEVELOPMENT.</a:t>
            </a:r>
            <a:endParaRPr sz="4590"/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1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832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UNEQUAL DEVELOPMENT</a:t>
            </a:r>
            <a:br>
              <a:rPr lang="en-US" sz="4590"/>
            </a:br>
            <a:r>
              <a:rPr lang="en-US" sz="4590"/>
              <a:t>UNEQUAL DISTRIBUTION OF WEALTH</a:t>
            </a:r>
            <a:br>
              <a:rPr lang="en-US" sz="4590"/>
            </a:br>
            <a:r>
              <a:rPr lang="en-US" sz="4590"/>
              <a:t>GOV FUNDS/INFRASTRUCTURE INVESTMENT CONCENTRATED IN ONE AREA- IGNORES OTHERS</a:t>
            </a:r>
            <a:br>
              <a:rPr lang="en-US" sz="4590"/>
            </a:br>
            <a:r>
              <a:rPr lang="en-US" sz="4590"/>
              <a:t>BRAIN DRAIN (INTERNAL MIGRATION)</a:t>
            </a:r>
            <a:endParaRPr/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44"/>
          <p:cNvSpPr txBox="1">
            <a:spLocks noGrp="1"/>
          </p:cNvSpPr>
          <p:nvPr>
            <p:ph type="title"/>
          </p:nvPr>
        </p:nvSpPr>
        <p:spPr>
          <a:xfrm>
            <a:off x="1251677" y="382385"/>
            <a:ext cx="10308951" cy="3288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#66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3 TERMS TO DESCRIBE MALTHUS CONCERNS ABOUT POPULATION GROWTH.</a:t>
            </a:r>
            <a:endParaRPr sz="4590"/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1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793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EXPONENTIAL/GEOMETRIC</a:t>
            </a:r>
            <a:br>
              <a:rPr lang="en-US"/>
            </a:br>
            <a:r>
              <a:rPr lang="en-US"/>
              <a:t>DTM 2</a:t>
            </a:r>
            <a:br>
              <a:rPr lang="en-US"/>
            </a:br>
            <a:r>
              <a:rPr lang="en-US"/>
              <a:t>OVER CARRYING CAPACITY</a:t>
            </a:r>
            <a:endParaRPr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" name="Google Shape;785;p14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379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#67 </a:t>
            </a:r>
            <a:br>
              <a:rPr lang="en-US"/>
            </a:br>
            <a:br>
              <a:rPr lang="en-US"/>
            </a:br>
            <a:r>
              <a:rPr lang="en-US"/>
              <a:t>LIST 5 FACTORS THAT RESULT IN HIGH/INCREASED TFR.</a:t>
            </a:r>
            <a:endParaRPr/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89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LIMITED CONTRACEPTIVE USE</a:t>
            </a:r>
            <a:br>
              <a:rPr lang="en-US" sz="4590"/>
            </a:br>
            <a:r>
              <a:rPr lang="en-US" sz="4590"/>
              <a:t>AGRARIAN SOCIETY</a:t>
            </a:r>
            <a:br>
              <a:rPr lang="en-US" sz="4590"/>
            </a:br>
            <a:r>
              <a:rPr lang="en-US" sz="4590"/>
              <a:t>LACK OF WOMEN’S RIGHTS/EDUCATION</a:t>
            </a:r>
            <a:br>
              <a:rPr lang="en-US" sz="4590"/>
            </a:br>
            <a:r>
              <a:rPr lang="en-US" sz="4590"/>
              <a:t>CULTURE/EARLY MARRIAGE</a:t>
            </a:r>
            <a:br>
              <a:rPr lang="en-US" sz="4590"/>
            </a:br>
            <a:r>
              <a:rPr lang="en-US" sz="4590"/>
              <a:t>POPULATION POLICY (EXPANSIVE)</a:t>
            </a:r>
            <a:endParaRPr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p14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288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#68 </a:t>
            </a:r>
            <a:br>
              <a:rPr lang="en-US"/>
            </a:br>
            <a:br>
              <a:rPr lang="en-US"/>
            </a:br>
            <a:r>
              <a:rPr lang="en-US"/>
              <a:t>LIST 5 FACTORS THAT HAVE INVALIDATED MALTHUS CLAIMS.</a:t>
            </a:r>
            <a:endParaRPr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1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66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GREEN REVOLUTION</a:t>
            </a:r>
            <a:br>
              <a:rPr lang="en-US"/>
            </a:br>
            <a:r>
              <a:rPr lang="en-US"/>
              <a:t>LOWER TFR/ STAGE 5</a:t>
            </a:r>
            <a:br>
              <a:rPr lang="en-US"/>
            </a:br>
            <a:r>
              <a:rPr lang="en-US"/>
              <a:t>AGRICULTURE TECHNOLOGY</a:t>
            </a:r>
            <a:br>
              <a:rPr lang="en-US"/>
            </a:br>
            <a:r>
              <a:rPr lang="en-US"/>
              <a:t>AGRIBUSINESS/ FACTORY FARMES</a:t>
            </a:r>
            <a:br>
              <a:rPr lang="en-US"/>
            </a:br>
            <a:r>
              <a:rPr lang="en-US"/>
              <a:t>GLOBAL TRADE</a:t>
            </a:r>
            <a:endParaRPr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5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35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#69 </a:t>
            </a:r>
            <a:br>
              <a:rPr lang="en-US"/>
            </a:br>
            <a:br>
              <a:rPr lang="en-US"/>
            </a:br>
            <a:r>
              <a:rPr lang="en-US"/>
              <a:t>LIST 2 FACTORS THAT VALIDATE NEOMALTHUSIANS.</a:t>
            </a:r>
            <a:endParaRPr/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5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PERIPHERY/STAGE 2</a:t>
            </a:r>
            <a:br>
              <a:rPr lang="en-US"/>
            </a:br>
            <a:r>
              <a:rPr lang="en-US"/>
              <a:t>DESERTIFICATION/OVERGRAZING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74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#7  </a:t>
            </a:r>
            <a:br>
              <a:rPr lang="en-US"/>
            </a:br>
            <a:br>
              <a:rPr lang="en-US"/>
            </a:br>
            <a:r>
              <a:rPr lang="en-US"/>
              <a:t>LIST+ 1 CHARACTERISTIC – IN ORDER- ROSTOW’S STAGES OF ECONOMIC DEVELOPMENT.</a:t>
            </a:r>
            <a:endParaRPr/>
          </a:p>
        </p:txBody>
      </p:sp>
      <p:sp>
        <p:nvSpPr>
          <p:cNvPr id="165" name="Google Shape;165;p26" descr="Image result for rostow model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66" name="Google Shape;166;p26" descr="Image result for rostow mode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3725" y="3871256"/>
            <a:ext cx="4062549" cy="2772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52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66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#70</a:t>
            </a:r>
            <a:br>
              <a:rPr lang="en-US"/>
            </a:br>
            <a:br>
              <a:rPr lang="en-US"/>
            </a:br>
            <a:r>
              <a:rPr lang="en-US"/>
              <a:t>LIST 4 EXAMPLES OF WALLS OR BARRIERS BUILT BY COUNTRIES IN THE 20</a:t>
            </a:r>
            <a:r>
              <a:rPr lang="en-US" baseline="30000"/>
              <a:t>TH</a:t>
            </a:r>
            <a:r>
              <a:rPr lang="en-US"/>
              <a:t> AND 21</a:t>
            </a:r>
            <a:r>
              <a:rPr lang="en-US" baseline="30000"/>
              <a:t>ST</a:t>
            </a:r>
            <a:r>
              <a:rPr lang="en-US"/>
              <a:t> CENTURIES.</a:t>
            </a:r>
            <a:endParaRPr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15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91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US- MEXICO WALL</a:t>
            </a:r>
            <a:br>
              <a:rPr lang="en-US" sz="4590"/>
            </a:br>
            <a:r>
              <a:rPr lang="en-US" sz="4590"/>
              <a:t>BERLIN WALL (EAST BERLIN- WEST BERLIN)</a:t>
            </a:r>
            <a:br>
              <a:rPr lang="en-US" sz="4590"/>
            </a:br>
            <a:r>
              <a:rPr lang="en-US" sz="4590"/>
              <a:t>NORTH KOREA-SOUTH KOREA DEMILITARIZED ZONE (DMZ)</a:t>
            </a:r>
            <a:br>
              <a:rPr lang="en-US" sz="4590"/>
            </a:br>
            <a:r>
              <a:rPr lang="en-US" sz="4590"/>
              <a:t>ISRAEL-PALESTINE/ WEST BANK- GAZA</a:t>
            </a:r>
            <a:endParaRPr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5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22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#71</a:t>
            </a:r>
            <a:br>
              <a:rPr lang="en-US"/>
            </a:br>
            <a:br>
              <a:rPr lang="en-US"/>
            </a:br>
            <a:r>
              <a:rPr lang="en-US"/>
              <a:t>LIST 5 CHARACTERISTIC OF SUBSISTENCE AGRICULTURE.</a:t>
            </a:r>
            <a:endParaRPr/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1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3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CONSUMED ON THE FARM</a:t>
            </a:r>
            <a:br>
              <a:rPr lang="en-US" sz="4590"/>
            </a:br>
            <a:r>
              <a:rPr lang="en-US" sz="4590"/>
              <a:t>INFORMAL ECONOMY</a:t>
            </a:r>
            <a:br>
              <a:rPr lang="en-US" sz="4590"/>
            </a:br>
            <a:r>
              <a:rPr lang="en-US" sz="4590"/>
              <a:t>LOW TECHNOLOGY</a:t>
            </a:r>
            <a:br>
              <a:rPr lang="en-US" sz="4590"/>
            </a:br>
            <a:r>
              <a:rPr lang="en-US" sz="4590"/>
              <a:t>HIGH TFR (CHILDREN ARE AN ECONOMIC ASSET)</a:t>
            </a:r>
            <a:br>
              <a:rPr lang="en-US" sz="4590"/>
            </a:br>
            <a:r>
              <a:rPr lang="en-US" sz="4590"/>
              <a:t>HIGH AGRICULTURAL DENSITY</a:t>
            </a:r>
            <a:br>
              <a:rPr lang="en-US" sz="4590"/>
            </a:br>
            <a:endParaRPr sz="4590"/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156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667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#72</a:t>
            </a:r>
            <a:br>
              <a:rPr lang="en-US"/>
            </a:br>
            <a:br>
              <a:rPr lang="en-US"/>
            </a:br>
            <a:r>
              <a:rPr lang="en-US"/>
              <a:t>DESCRIBE THE PRACTICE OF SLASH AND BURN (PROCESS).</a:t>
            </a:r>
            <a:endParaRPr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1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853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1. CLEAR THE LAND (SLASH)</a:t>
            </a:r>
            <a:br>
              <a:rPr lang="en-US" sz="4590"/>
            </a:br>
            <a:r>
              <a:rPr lang="en-US" sz="4590"/>
              <a:t>2. BURN THE LAND- ADDS NUTRIENTS TO SOIL</a:t>
            </a:r>
            <a:br>
              <a:rPr lang="en-US" sz="4590"/>
            </a:br>
            <a:r>
              <a:rPr lang="en-US" sz="4590"/>
              <a:t>3. FARM THE LAND</a:t>
            </a:r>
            <a:br>
              <a:rPr lang="en-US" sz="4590"/>
            </a:br>
            <a:r>
              <a:rPr lang="en-US" sz="4590"/>
              <a:t>4. LET THE LAND LAY FALLOW (YEARS OF NO FARMING)</a:t>
            </a:r>
            <a:br>
              <a:rPr lang="en-US" sz="4590"/>
            </a:br>
            <a:r>
              <a:rPr lang="en-US" sz="4590"/>
              <a:t>5. RETURN TO START PROCESS OVER</a:t>
            </a:r>
            <a:endParaRPr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158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575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#73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4 TERMS TO DESCRIBE BY SLASH AND BURN IN NOT IDEAL TODAY.</a:t>
            </a:r>
            <a:endParaRPr sz="459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7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LOW CARRYING CAPACITY</a:t>
            </a:r>
            <a:br>
              <a:rPr lang="en-US" sz="4590"/>
            </a:br>
            <a:r>
              <a:rPr lang="en-US" sz="4590"/>
              <a:t>DTM 2</a:t>
            </a:r>
            <a:br>
              <a:rPr lang="en-US" sz="4590"/>
            </a:br>
            <a:r>
              <a:rPr lang="en-US" sz="4590"/>
              <a:t>NOT SUSTAINABLE</a:t>
            </a:r>
            <a:br>
              <a:rPr lang="en-US" sz="4590"/>
            </a:br>
            <a:r>
              <a:rPr lang="en-US" sz="4590"/>
              <a:t>DEFORESTATION</a:t>
            </a:r>
            <a:endParaRPr/>
          </a:p>
        </p:txBody>
      </p:sp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160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70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#74</a:t>
            </a:r>
            <a:br>
              <a:rPr lang="en-US" sz="4590"/>
            </a:br>
            <a:br>
              <a:rPr lang="en-US" sz="4590"/>
            </a:br>
            <a:r>
              <a:rPr lang="en-US" sz="4590"/>
              <a:t> LIST 4 IMPACTS OF THE OF THE MUSLIM GUESTWORKERS ON THE RECEIVING COUNTRIES (FRANCE/GERMANY).</a:t>
            </a:r>
            <a:endParaRPr sz="4590"/>
          </a:p>
        </p:txBody>
      </p:sp>
    </p:spTree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669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ETHNIC NEIGHBORHOOD/ETHNIC ENCLAVE</a:t>
            </a:r>
            <a:br>
              <a:rPr lang="en-US" sz="4590"/>
            </a:br>
            <a:r>
              <a:rPr lang="en-US" sz="4590"/>
              <a:t>CULTURAL LANDSCAPE</a:t>
            </a:r>
            <a:br>
              <a:rPr lang="en-US" sz="4590"/>
            </a:br>
            <a:r>
              <a:rPr lang="en-US" sz="4590"/>
              <a:t>HIGHER TFR </a:t>
            </a:r>
            <a:br>
              <a:rPr lang="en-US" sz="4590"/>
            </a:br>
            <a:r>
              <a:rPr lang="en-US" sz="4590"/>
              <a:t>INCREASED TENSIONS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861964" cy="5474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 b="1"/>
              <a:t>*TRADITIONAL</a:t>
            </a:r>
            <a:r>
              <a:rPr lang="en-US" sz="4590"/>
              <a:t>= DTM 2</a:t>
            </a:r>
            <a:br>
              <a:rPr lang="en-US" sz="4590"/>
            </a:br>
            <a:r>
              <a:rPr lang="en-US" sz="4590"/>
              <a:t>*</a:t>
            </a:r>
            <a:r>
              <a:rPr lang="en-US" sz="4590" b="1"/>
              <a:t>PRECONDITIONS FOR TAKEOFF=</a:t>
            </a:r>
            <a:r>
              <a:rPr lang="en-US" sz="4590"/>
              <a:t> PERIPHERY/SUBSISTENCE/DTM 2</a:t>
            </a:r>
            <a:br>
              <a:rPr lang="en-US" sz="4590"/>
            </a:br>
            <a:r>
              <a:rPr lang="en-US" sz="4590"/>
              <a:t>*</a:t>
            </a:r>
            <a:r>
              <a:rPr lang="en-US" sz="4590" b="1"/>
              <a:t>TAKEOFF</a:t>
            </a:r>
            <a:r>
              <a:rPr lang="en-US" sz="4590"/>
              <a:t>= URBANIZING/SECONDARY/</a:t>
            </a:r>
            <a:br>
              <a:rPr lang="en-US" sz="4590"/>
            </a:br>
            <a:r>
              <a:rPr lang="en-US" sz="4590"/>
              <a:t>SEMI-PERIPHERY/DTM 3</a:t>
            </a:r>
            <a:br>
              <a:rPr lang="en-US" sz="4590"/>
            </a:br>
            <a:r>
              <a:rPr lang="en-US" sz="4590"/>
              <a:t>*</a:t>
            </a:r>
            <a:r>
              <a:rPr lang="en-US" sz="4590" b="1"/>
              <a:t>DRIVE TO MATURITY</a:t>
            </a:r>
            <a:r>
              <a:rPr lang="en-US" sz="4590"/>
              <a:t>= CORE/DTM 4-5</a:t>
            </a:r>
            <a:br>
              <a:rPr lang="en-US" sz="4590"/>
            </a:br>
            <a:r>
              <a:rPr lang="en-US" sz="4590"/>
              <a:t>* </a:t>
            </a:r>
            <a:r>
              <a:rPr lang="en-US" sz="4590" b="1"/>
              <a:t>HIGH MASS CONSUMPTION</a:t>
            </a:r>
            <a:r>
              <a:rPr lang="en-US" sz="4590"/>
              <a:t>=</a:t>
            </a:r>
            <a:br>
              <a:rPr lang="en-US" sz="4590"/>
            </a:br>
            <a:r>
              <a:rPr lang="en-US" sz="4590"/>
              <a:t> POST INDUSTRIAL/ CORE/ DTM 4/5</a:t>
            </a:r>
            <a:endParaRPr/>
          </a:p>
        </p:txBody>
      </p:sp>
    </p:spTree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162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092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#75 </a:t>
            </a:r>
            <a:br>
              <a:rPr lang="en-US"/>
            </a:br>
            <a:br>
              <a:rPr lang="en-US"/>
            </a:br>
            <a:r>
              <a:rPr lang="en-US"/>
              <a:t>LIST 4 SPECIFIC REASONS FOR REDUCED FERTILITY IN THE CORE.</a:t>
            </a:r>
            <a:endParaRPr/>
          </a:p>
        </p:txBody>
      </p:sp>
    </p:spTree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" name="Google Shape;870;p1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147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INCREASED EDUCATION OF WOMEN</a:t>
            </a:r>
            <a:br>
              <a:rPr lang="en-US" sz="4590"/>
            </a:br>
            <a:r>
              <a:rPr lang="en-US" sz="4590"/>
              <a:t>CHILDREN ARE AN ECONOMIC LIABILITY</a:t>
            </a:r>
            <a:br>
              <a:rPr lang="en-US" sz="4590"/>
            </a:br>
            <a:r>
              <a:rPr lang="en-US" sz="4590"/>
              <a:t>ACCESSIBLE BIRTH CONTROL/FAMILY PLANNING</a:t>
            </a:r>
            <a:br>
              <a:rPr lang="en-US" sz="4590"/>
            </a:br>
            <a:r>
              <a:rPr lang="en-US" sz="4590"/>
              <a:t>GOVERNMENT PENSION (NOT COUNTING ON CHILDREN)</a:t>
            </a:r>
            <a:endParaRPr/>
          </a:p>
        </p:txBody>
      </p:sp>
    </p:spTree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64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412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#76</a:t>
            </a:r>
            <a:br>
              <a:rPr lang="en-US" sz="4590"/>
            </a:br>
            <a:br>
              <a:rPr lang="en-US" sz="4590"/>
            </a:br>
            <a:br>
              <a:rPr lang="en-US" sz="4590"/>
            </a:br>
            <a:r>
              <a:rPr lang="en-US" sz="4590"/>
              <a:t>LIST 4 SPECIFIC REASON FOR INCREASED LIFE EXPECTANCY IN THE CORE.</a:t>
            </a:r>
            <a:endParaRPr sz="4590"/>
          </a:p>
        </p:txBody>
      </p:sp>
    </p:spTree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1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791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IMPROVE HEALTHCARE</a:t>
            </a:r>
            <a:br>
              <a:rPr lang="en-US" sz="4590"/>
            </a:br>
            <a:r>
              <a:rPr lang="en-US" sz="4590"/>
              <a:t>IMPROVED LIFESTYLE (DIET/NUTRITION/EXERCISE)</a:t>
            </a:r>
            <a:br>
              <a:rPr lang="en-US" sz="4590"/>
            </a:br>
            <a:r>
              <a:rPr lang="en-US" sz="4590"/>
              <a:t>LESS CONFLICT (WAR)</a:t>
            </a:r>
            <a:br>
              <a:rPr lang="en-US" sz="4590"/>
            </a:br>
            <a:r>
              <a:rPr lang="en-US" sz="4590"/>
              <a:t>IMPROVED PUBLIC HEALTH (SANITATION/WATER)</a:t>
            </a:r>
            <a:endParaRPr/>
          </a:p>
        </p:txBody>
      </p:sp>
    </p:spTree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6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745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#77</a:t>
            </a:r>
            <a:br>
              <a:rPr lang="en-US"/>
            </a:br>
            <a:br>
              <a:rPr lang="en-US"/>
            </a:br>
            <a:r>
              <a:rPr lang="en-US"/>
              <a:t>LIST 4 SOCIAL CONSEQUENCES THAT COUNTRIES FACE AS THEIR POPULATIONS AGE.</a:t>
            </a:r>
            <a:endParaRPr/>
          </a:p>
        </p:txBody>
      </p:sp>
    </p:spTree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6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62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INCREASED GRAY POWER</a:t>
            </a:r>
            <a:br>
              <a:rPr lang="en-US" sz="4590"/>
            </a:br>
            <a:r>
              <a:rPr lang="en-US" sz="4590"/>
              <a:t>INCREASED IMMIGRATION (ETHNIC NEIGHBORHOODS)</a:t>
            </a:r>
            <a:br>
              <a:rPr lang="en-US" sz="4590"/>
            </a:br>
            <a:r>
              <a:rPr lang="en-US" sz="4590"/>
              <a:t>PRO-NATALIST POLICIES</a:t>
            </a:r>
            <a:br>
              <a:rPr lang="en-US" sz="4590"/>
            </a:br>
            <a:r>
              <a:rPr lang="en-US" sz="4590"/>
              <a:t>DECREASED YOUTH SERVICES (SCHOOLS) INCREASED ELDERLY SERVICES (BINGO)</a:t>
            </a:r>
            <a:endParaRPr/>
          </a:p>
        </p:txBody>
      </p:sp>
    </p:spTree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p16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83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#78</a:t>
            </a:r>
            <a:br>
              <a:rPr lang="en-US"/>
            </a:br>
            <a:br>
              <a:rPr lang="en-US"/>
            </a:br>
            <a:r>
              <a:rPr lang="en-US"/>
              <a:t> LIST 4 ECONOMIC CONSEQUENCES THAT COUNTRIES FACE AS THEIR POPULATIONS AGE.</a:t>
            </a:r>
            <a:endParaRPr/>
          </a:p>
        </p:txBody>
      </p:sp>
    </p:spTree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959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HIGH ELDERLY DEPENDENCY RATIO</a:t>
            </a:r>
            <a:br>
              <a:rPr lang="en-US"/>
            </a:br>
            <a:r>
              <a:rPr lang="en-US"/>
              <a:t>INCREASED COSTS TO SOCIETY (PROGRAMS FOR ELDERLY)</a:t>
            </a:r>
            <a:br>
              <a:rPr lang="en-US"/>
            </a:br>
            <a:r>
              <a:rPr lang="en-US"/>
              <a:t>WORKER SHORTAGE</a:t>
            </a:r>
            <a:endParaRPr/>
          </a:p>
        </p:txBody>
      </p:sp>
    </p:spTree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170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4529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#79 </a:t>
            </a:r>
            <a:br>
              <a:rPr lang="en-US"/>
            </a:br>
            <a:br>
              <a:rPr lang="en-US"/>
            </a:br>
            <a:r>
              <a:rPr lang="en-US"/>
              <a:t>LIST 4 CHARACTERISTICS OF ROSTOW MODEL.</a:t>
            </a:r>
            <a:endParaRPr/>
          </a:p>
        </p:txBody>
      </p:sp>
    </p:spTree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1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019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*ASSUMES ALL COUNTRIES CAN FOLLOW SAME PATH TO DEVELOPMENT</a:t>
            </a:r>
            <a:br>
              <a:rPr lang="en-US" sz="4590"/>
            </a:br>
            <a:r>
              <a:rPr lang="en-US" sz="4590"/>
              <a:t>*BELIEVES THAT INTERNATIONAL TRADE MAY HELP COUNTRIES GROW ECONOMICALLY</a:t>
            </a:r>
            <a:br>
              <a:rPr lang="en-US" sz="4590"/>
            </a:br>
            <a:r>
              <a:rPr lang="en-US" sz="4590"/>
              <a:t>*LIBERAL MODEL</a:t>
            </a:r>
            <a:br>
              <a:rPr lang="en-US" sz="4590"/>
            </a:br>
            <a:r>
              <a:rPr lang="en-US" sz="4590"/>
              <a:t>*COUNTRY LEVEL ANALYSIS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264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#8</a:t>
            </a:r>
            <a:br>
              <a:rPr lang="en-US" sz="4590"/>
            </a:br>
            <a:br>
              <a:rPr lang="en-US" sz="4590"/>
            </a:br>
            <a:r>
              <a:rPr lang="en-US" sz="4590"/>
              <a:t> LIST 2 CHARACTERISTICS OF A NATION?</a:t>
            </a:r>
            <a:endParaRPr sz="4590"/>
          </a:p>
        </p:txBody>
      </p:sp>
    </p:spTree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172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706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#80 </a:t>
            </a:r>
            <a:br>
              <a:rPr lang="en-US"/>
            </a:br>
            <a:br>
              <a:rPr lang="en-US"/>
            </a:br>
            <a:r>
              <a:rPr lang="en-US"/>
              <a:t>LIST 5 CHARACTERISTICS OF THE CORE PERIPHERY MODEL.</a:t>
            </a:r>
            <a:endParaRPr/>
          </a:p>
        </p:txBody>
      </p:sp>
    </p:spTree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058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SAYS COUNTRIES ARE STATIC/STUCK</a:t>
            </a:r>
            <a:br>
              <a:rPr lang="en-US"/>
            </a:br>
            <a:r>
              <a:rPr lang="en-US"/>
              <a:t>EXPLOITIVE</a:t>
            </a:r>
            <a:br>
              <a:rPr lang="en-US"/>
            </a:br>
            <a:r>
              <a:rPr lang="en-US"/>
              <a:t>INTERNATIONAL TRADE STRENGTHENS CORE COUNTRIES</a:t>
            </a:r>
            <a:br>
              <a:rPr lang="en-US"/>
            </a:br>
            <a:r>
              <a:rPr lang="en-US"/>
              <a:t>STRUCTURALIST MODEL</a:t>
            </a:r>
            <a:br>
              <a:rPr lang="en-US"/>
            </a:br>
            <a:r>
              <a:rPr lang="en-US"/>
              <a:t>GLOBAL ANALYSIS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7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22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#81</a:t>
            </a:r>
            <a:br>
              <a:rPr lang="en-US"/>
            </a:br>
            <a:br>
              <a:rPr lang="en-US"/>
            </a:br>
            <a:r>
              <a:rPr lang="en-US"/>
              <a:t>LIST 5 CHARACTERISTICS /TERMS TO DESCRIBE SEMI-PERIPHERY.</a:t>
            </a:r>
            <a:endParaRPr/>
          </a:p>
        </p:txBody>
      </p:sp>
    </p:spTree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25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TAKE-OFF</a:t>
            </a:r>
            <a:br>
              <a:rPr lang="en-US" sz="4590"/>
            </a:br>
            <a:r>
              <a:rPr lang="en-US" sz="4590"/>
              <a:t>DTM 3</a:t>
            </a:r>
            <a:br>
              <a:rPr lang="en-US" sz="4590"/>
            </a:br>
            <a:r>
              <a:rPr lang="en-US" sz="4590"/>
              <a:t>MODERATE GROWTH</a:t>
            </a:r>
            <a:br>
              <a:rPr lang="en-US" sz="4590"/>
            </a:br>
            <a:r>
              <a:rPr lang="en-US" sz="4590"/>
              <a:t>SECONDARY ECONOMIC ACTIVITY</a:t>
            </a:r>
            <a:br>
              <a:rPr lang="en-US" sz="4590"/>
            </a:br>
            <a:r>
              <a:rPr lang="en-US" sz="4590"/>
              <a:t>URBANIZING</a:t>
            </a:r>
            <a:endParaRPr/>
          </a:p>
        </p:txBody>
      </p:sp>
    </p:spTree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" name="Google Shape;935;p176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758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#82 </a:t>
            </a:r>
            <a:br>
              <a:rPr lang="en-US"/>
            </a:br>
            <a:br>
              <a:rPr lang="en-US"/>
            </a:br>
            <a:r>
              <a:rPr lang="en-US"/>
              <a:t>LIST THE 4 EXAMPLES OF SEMI-PERIPHERY.</a:t>
            </a:r>
            <a:endParaRPr/>
          </a:p>
        </p:txBody>
      </p:sp>
    </p:spTree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56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MEXICO</a:t>
            </a:r>
            <a:br>
              <a:rPr lang="en-US"/>
            </a:br>
            <a:r>
              <a:rPr lang="en-US"/>
              <a:t>CHINA</a:t>
            </a:r>
            <a:br>
              <a:rPr lang="en-US"/>
            </a:br>
            <a:r>
              <a:rPr lang="en-US"/>
              <a:t>INDIA</a:t>
            </a:r>
            <a:br>
              <a:rPr lang="en-US"/>
            </a:br>
            <a:r>
              <a:rPr lang="en-US"/>
              <a:t>BRAZIL/SOUTH AFRICA</a:t>
            </a:r>
            <a:endParaRPr/>
          </a:p>
        </p:txBody>
      </p:sp>
    </p:spTree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78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157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#83 </a:t>
            </a:r>
            <a:br>
              <a:rPr lang="en-US"/>
            </a:br>
            <a:br>
              <a:rPr lang="en-US"/>
            </a:br>
            <a:r>
              <a:rPr lang="en-US"/>
              <a:t>LIST 3 CHARACTERISTICS OF SUPERIMPOSED BOUNDARIES.</a:t>
            </a:r>
            <a:endParaRPr/>
          </a:p>
        </p:txBody>
      </p:sp>
    </p:spTree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731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PLACED BY POWERFUL OUTSIDER</a:t>
            </a:r>
            <a:br>
              <a:rPr lang="en-US" sz="4590"/>
            </a:br>
            <a:r>
              <a:rPr lang="en-US" sz="4590"/>
              <a:t>IGNORES EXISTING CULTURAL BOUNDARIES</a:t>
            </a:r>
            <a:br>
              <a:rPr lang="en-US" sz="4590"/>
            </a:br>
            <a:r>
              <a:rPr lang="en-US" sz="4590"/>
              <a:t>BERLIN CONFERENCE</a:t>
            </a:r>
            <a:endParaRPr/>
          </a:p>
        </p:txBody>
      </p:sp>
    </p:spTree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8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31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#84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5 CONSEQUENCES OF SUPERIMPOSED BOUNDARIES IN AFRICA.</a:t>
            </a:r>
            <a:endParaRPr sz="4590"/>
          </a:p>
        </p:txBody>
      </p:sp>
    </p:spTree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" name="Google Shape;960;p1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396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CREATED MULTINATION STATES</a:t>
            </a:r>
            <a:br>
              <a:rPr lang="en-US" sz="4590"/>
            </a:br>
            <a:r>
              <a:rPr lang="en-US" sz="4590"/>
              <a:t>CAUSED CENTRIFUGAL/DEVOLUTIONARY FORCES</a:t>
            </a:r>
            <a:br>
              <a:rPr lang="en-US" sz="4590"/>
            </a:br>
            <a:r>
              <a:rPr lang="en-US" sz="4590"/>
              <a:t>CREATED LANDLOCKED STATES</a:t>
            </a:r>
            <a:br>
              <a:rPr lang="en-US" sz="4590"/>
            </a:br>
            <a:r>
              <a:rPr lang="en-US" sz="4590"/>
              <a:t>LOSS OF CULTURE</a:t>
            </a:r>
            <a:br>
              <a:rPr lang="en-US" sz="4590"/>
            </a:br>
            <a:r>
              <a:rPr lang="en-US" sz="4590"/>
              <a:t>CREATED MULTI-STATE NATIONS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COMMON ETHNICITY</a:t>
            </a:r>
            <a:br>
              <a:rPr lang="en-US"/>
            </a:br>
            <a:r>
              <a:rPr lang="en-US"/>
              <a:t>CULTURAL HOMOGENEITY</a:t>
            </a:r>
            <a:endParaRPr/>
          </a:p>
        </p:txBody>
      </p:sp>
    </p:spTree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8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654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#85</a:t>
            </a:r>
            <a:br>
              <a:rPr lang="en-US"/>
            </a:br>
            <a:br>
              <a:rPr lang="en-US"/>
            </a:br>
            <a:r>
              <a:rPr lang="en-US"/>
              <a:t>DESCRIBE THE PROCESS THAT CAN LEAD TO GERRYMANDERING.</a:t>
            </a:r>
            <a:endParaRPr/>
          </a:p>
        </p:txBody>
      </p:sp>
    </p:spTree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1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710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CENSUS</a:t>
            </a:r>
            <a:br>
              <a:rPr lang="en-US" sz="4590"/>
            </a:br>
            <a:r>
              <a:rPr lang="en-US" sz="4590"/>
              <a:t>REAPPORTIONMENT</a:t>
            </a:r>
            <a:br>
              <a:rPr lang="en-US" sz="4590"/>
            </a:br>
            <a:r>
              <a:rPr lang="en-US" sz="4590"/>
              <a:t>REDISTRICTING</a:t>
            </a:r>
            <a:br>
              <a:rPr lang="en-US" sz="4590"/>
            </a:br>
            <a:r>
              <a:rPr lang="en-US" sz="4590"/>
              <a:t>MAYBE GERRYMANDERING</a:t>
            </a:r>
            <a:endParaRPr/>
          </a:p>
        </p:txBody>
      </p:sp>
    </p:spTree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84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301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#86 </a:t>
            </a:r>
            <a:br>
              <a:rPr lang="en-US"/>
            </a:br>
            <a:br>
              <a:rPr lang="en-US"/>
            </a:br>
            <a:r>
              <a:rPr lang="en-US"/>
              <a:t>PROVIDE A COMPLETE DEFINITION OF LINGUA FRANCA.</a:t>
            </a:r>
            <a:endParaRPr/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" name="Google Shape;980;p18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COMMON LANGUAGE USED BETWEEN COUNTRIES WITH DIFFERENT LANGUAGES</a:t>
            </a:r>
            <a:endParaRPr/>
          </a:p>
        </p:txBody>
      </p:sp>
    </p:spTree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86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64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#87</a:t>
            </a:r>
            <a:br>
              <a:rPr lang="en-US"/>
            </a:br>
            <a:br>
              <a:rPr lang="en-US"/>
            </a:br>
            <a:br>
              <a:rPr lang="en-US"/>
            </a:br>
            <a:r>
              <a:rPr lang="en-US"/>
              <a:t>SWAHILI IS THE LINGUA FRANCA IN ________ AFRICA.</a:t>
            </a:r>
            <a:endParaRPr/>
          </a:p>
        </p:txBody>
      </p:sp>
    </p:spTree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8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EAST</a:t>
            </a:r>
            <a:endParaRPr/>
          </a:p>
        </p:txBody>
      </p:sp>
    </p:spTree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88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549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#88 </a:t>
            </a:r>
            <a:br>
              <a:rPr lang="en-US"/>
            </a:br>
            <a:br>
              <a:rPr lang="en-US"/>
            </a:br>
            <a:r>
              <a:rPr lang="en-US"/>
              <a:t>LIST 10 FACTORS THAT CONTRIBUTE TO THE WORLDWIDE USE OF ENGLISH.</a:t>
            </a:r>
            <a:endParaRPr/>
          </a:p>
        </p:txBody>
      </p:sp>
    </p:spTree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189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685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Impact"/>
              <a:buNone/>
            </a:pPr>
            <a:r>
              <a:rPr lang="en-US" sz="3200"/>
              <a:t>COLONIALISM BY ENGLISH SPEAKING COUNTRIES FROM EUROPE</a:t>
            </a:r>
            <a:br>
              <a:rPr lang="en-US" sz="3200"/>
            </a:br>
            <a:r>
              <a:rPr lang="en-US" sz="3200"/>
              <a:t>RELIGION- SPREAD OF CHRISTIANITY/MISSIONARIES</a:t>
            </a:r>
            <a:br>
              <a:rPr lang="en-US" sz="3200"/>
            </a:br>
            <a:r>
              <a:rPr lang="en-US" sz="3200"/>
              <a:t>POPULAR CULTURE (ENGLISH DOMINATES)</a:t>
            </a:r>
            <a:br>
              <a:rPr lang="en-US" sz="3200"/>
            </a:br>
            <a:r>
              <a:rPr lang="en-US" sz="3200"/>
              <a:t>AVIATION</a:t>
            </a:r>
            <a:br>
              <a:rPr lang="en-US" sz="3200"/>
            </a:br>
            <a:r>
              <a:rPr lang="en-US" sz="3200"/>
              <a:t>INTERNET</a:t>
            </a:r>
            <a:br>
              <a:rPr lang="en-US" sz="3200"/>
            </a:br>
            <a:r>
              <a:rPr lang="en-US" sz="3200"/>
              <a:t>EDUCATIONAL OPPORTUNITIES</a:t>
            </a:r>
            <a:br>
              <a:rPr lang="en-US" sz="3200"/>
            </a:br>
            <a:r>
              <a:rPr lang="en-US" sz="3200"/>
              <a:t>INTERNATIONAL BUSINESS</a:t>
            </a:r>
            <a:br>
              <a:rPr lang="en-US" sz="3200"/>
            </a:br>
            <a:r>
              <a:rPr lang="en-US" sz="3200"/>
              <a:t>SUPRANATIONAL ORGANIZATION OFTEN USE ENGLISH (EU/UN)</a:t>
            </a:r>
            <a:br>
              <a:rPr lang="en-US" sz="3200"/>
            </a:br>
            <a:r>
              <a:rPr lang="en-US" sz="3200"/>
              <a:t>LANGUAGE OF ACADEMIA (SCIENCE RESEARCH WRITTEN IN ENGLISH)</a:t>
            </a:r>
            <a:br>
              <a:rPr lang="en-US" sz="3200"/>
            </a:br>
            <a:r>
              <a:rPr lang="en-US" sz="3200"/>
              <a:t>TOURISM- PLACE ACCOMMODATE ENGLISH SPEAKING TOURISTS</a:t>
            </a:r>
            <a:endParaRPr/>
          </a:p>
        </p:txBody>
      </p:sp>
    </p:spTree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19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2950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#89</a:t>
            </a:r>
            <a:br>
              <a:rPr lang="en-US"/>
            </a:br>
            <a:br>
              <a:rPr lang="en-US"/>
            </a:br>
            <a:r>
              <a:rPr lang="en-US"/>
              <a:t> LIST 5 REASON WHY REFUGEES LEAVE THEIR COUNTRY.</a:t>
            </a:r>
            <a:endParaRPr/>
          </a:p>
        </p:txBody>
      </p:sp>
    </p:spTree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WAR</a:t>
            </a:r>
            <a:br>
              <a:rPr lang="en-US" sz="4590"/>
            </a:br>
            <a:r>
              <a:rPr lang="en-US" sz="4590"/>
              <a:t>POLITICAL PERSECUTION</a:t>
            </a:r>
            <a:br>
              <a:rPr lang="en-US" sz="4590"/>
            </a:br>
            <a:r>
              <a:rPr lang="en-US" sz="4590"/>
              <a:t>RELIGION PERSECUTION</a:t>
            </a:r>
            <a:br>
              <a:rPr lang="en-US" sz="4590"/>
            </a:br>
            <a:r>
              <a:rPr lang="en-US" sz="4590"/>
              <a:t>ETHNIC/RACIAL PERCEPTION/GENOCIDE</a:t>
            </a:r>
            <a:br>
              <a:rPr lang="en-US" sz="4590"/>
            </a:br>
            <a:r>
              <a:rPr lang="en-US" sz="4590"/>
              <a:t>NATURAL DISASTER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361202" cy="3170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#9  </a:t>
            </a:r>
            <a:br>
              <a:rPr lang="en-US"/>
            </a:br>
            <a:br>
              <a:rPr lang="en-US"/>
            </a:br>
            <a:r>
              <a:rPr lang="en-US"/>
              <a:t>LIST 4 CHARACTERISTICS OF A STATE.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9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60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#90 </a:t>
            </a:r>
            <a:br>
              <a:rPr lang="en-US"/>
            </a:br>
            <a:br>
              <a:rPr lang="en-US"/>
            </a:br>
            <a:r>
              <a:rPr lang="en-US"/>
              <a:t>LIST 3 NEGATIVE IMPACTS THAT REFUGEES CAN HAVE ON A RECEIVING COUNTRY.</a:t>
            </a:r>
            <a:endParaRPr/>
          </a:p>
        </p:txBody>
      </p:sp>
    </p:spTree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27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COST TO PROVIDE SERVICES</a:t>
            </a:r>
            <a:br>
              <a:rPr lang="en-US"/>
            </a:br>
            <a:r>
              <a:rPr lang="en-US"/>
              <a:t>STRAIN ON NATURAL RESOURCES</a:t>
            </a:r>
            <a:br>
              <a:rPr lang="en-US"/>
            </a:br>
            <a:r>
              <a:rPr lang="en-US"/>
              <a:t>MAY POSE SECURITY RISK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194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335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#91 </a:t>
            </a:r>
            <a:br>
              <a:rPr lang="en-US"/>
            </a:br>
            <a:br>
              <a:rPr lang="en-US"/>
            </a:br>
            <a:r>
              <a:rPr lang="en-US"/>
              <a:t>DEFINE + 3 EXAMPLES OF PRIMARY ECONOMIC ACTIVITY.</a:t>
            </a:r>
            <a:endParaRPr/>
          </a:p>
        </p:txBody>
      </p:sp>
    </p:spTree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Google Shape;1030;p19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EXTRACTION OF RAW MATERIALS</a:t>
            </a:r>
            <a:br>
              <a:rPr lang="en-US"/>
            </a:br>
            <a:r>
              <a:rPr lang="en-US"/>
              <a:t>FARMING/FISHING/MINING/TIMBER</a:t>
            </a:r>
            <a:endParaRPr/>
          </a:p>
        </p:txBody>
      </p:sp>
    </p:spTree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9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31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#92</a:t>
            </a:r>
            <a:br>
              <a:rPr lang="en-US"/>
            </a:br>
            <a:br>
              <a:rPr lang="en-US"/>
            </a:br>
            <a:r>
              <a:rPr lang="en-US"/>
              <a:t>LIST 4 TERMS ASSOCIATED WITH SECONDARY ECONOMIC ACTIVITY.</a:t>
            </a:r>
            <a:endParaRPr/>
          </a:p>
        </p:txBody>
      </p:sp>
    </p:spTree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Google Shape;1040;p1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72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PROCESSING/ REFINING</a:t>
            </a:r>
            <a:br>
              <a:rPr lang="en-US"/>
            </a:br>
            <a:r>
              <a:rPr lang="en-US"/>
              <a:t>ASSEMBLY</a:t>
            </a:r>
            <a:br>
              <a:rPr lang="en-US"/>
            </a:br>
            <a:r>
              <a:rPr lang="en-US"/>
              <a:t>FACTORY</a:t>
            </a:r>
            <a:br>
              <a:rPr lang="en-US"/>
            </a:br>
            <a:r>
              <a:rPr lang="en-US"/>
              <a:t>INDUSTRIAL</a:t>
            </a:r>
            <a:endParaRPr/>
          </a:p>
        </p:txBody>
      </p:sp>
    </p:spTree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198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27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#93</a:t>
            </a:r>
            <a:br>
              <a:rPr lang="en-US"/>
            </a:br>
            <a:br>
              <a:rPr lang="en-US"/>
            </a:br>
            <a:r>
              <a:rPr lang="en-US"/>
              <a:t> DEFINE + 4 EXAMPLES OF TERTIARY ECONOMIC ACTIVITY.</a:t>
            </a:r>
            <a:endParaRPr/>
          </a:p>
        </p:txBody>
      </p:sp>
    </p:spTree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1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772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SERVICE</a:t>
            </a:r>
            <a:br>
              <a:rPr lang="en-US" sz="4590"/>
            </a:br>
            <a:r>
              <a:rPr lang="en-US" sz="4590"/>
              <a:t>TEACHER</a:t>
            </a:r>
            <a:br>
              <a:rPr lang="en-US" sz="4590"/>
            </a:br>
            <a:r>
              <a:rPr lang="en-US" sz="4590"/>
              <a:t>CONSTRUCTION</a:t>
            </a:r>
            <a:br>
              <a:rPr lang="en-US" sz="4590"/>
            </a:br>
            <a:r>
              <a:rPr lang="en-US" sz="4590"/>
              <a:t>WAITER</a:t>
            </a:r>
            <a:endParaRPr/>
          </a:p>
        </p:txBody>
      </p:sp>
    </p:spTree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200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757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#94</a:t>
            </a:r>
            <a:br>
              <a:rPr lang="en-US"/>
            </a:br>
            <a:br>
              <a:rPr lang="en-US"/>
            </a:br>
            <a:r>
              <a:rPr lang="en-US"/>
              <a:t>LIST 3 REASONS FOR DECLINE IN PRIMARY SECTOR EMPLOYMENT AS A COUNTRY DEVELOPS OVER TIME.</a:t>
            </a:r>
            <a:endParaRPr/>
          </a:p>
        </p:txBody>
      </p:sp>
    </p:spTree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Google Shape;1060;p20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814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TECHNOLOGICAL IMPROVEMENTS</a:t>
            </a:r>
            <a:br>
              <a:rPr lang="en-US"/>
            </a:br>
            <a:r>
              <a:rPr lang="en-US"/>
              <a:t>INDUSTRIALIZATION</a:t>
            </a:r>
            <a:br>
              <a:rPr lang="en-US"/>
            </a:br>
            <a:r>
              <a:rPr lang="en-US"/>
              <a:t>RURAL TO URBAN MIGRATION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2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DEFINED BORDERS</a:t>
            </a:r>
            <a:br>
              <a:rPr lang="en-US"/>
            </a:br>
            <a:r>
              <a:rPr lang="en-US"/>
              <a:t>SOVEREIGNTY/GOVERNMENT</a:t>
            </a:r>
            <a:br>
              <a:rPr lang="en-US"/>
            </a:br>
            <a:r>
              <a:rPr lang="en-US"/>
              <a:t>PERMANENT POPULATION</a:t>
            </a:r>
            <a:br>
              <a:rPr lang="en-US"/>
            </a:br>
            <a:r>
              <a:rPr lang="en-US"/>
              <a:t>RECOGNIZED BY OTHER STATES</a:t>
            </a:r>
            <a:endParaRPr/>
          </a:p>
        </p:txBody>
      </p:sp>
    </p:spTree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p20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83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#95 </a:t>
            </a:r>
            <a:br>
              <a:rPr lang="en-US"/>
            </a:br>
            <a:br>
              <a:rPr lang="en-US"/>
            </a:br>
            <a:r>
              <a:rPr lang="en-US"/>
              <a:t>LIST 3 REASONS FOR DECREASES IN INFANT MORTALITY RATE AS A COUNTRY DEVELOPS OVER TIME.</a:t>
            </a:r>
            <a:endParaRPr/>
          </a:p>
        </p:txBody>
      </p:sp>
    </p:spTree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20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939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IMPROVED HEALTHCARE (PRENATAL/INFANT VACCINES)</a:t>
            </a:r>
            <a:br>
              <a:rPr lang="en-US"/>
            </a:br>
            <a:r>
              <a:rPr lang="en-US"/>
              <a:t>IMPROVED SANITATION</a:t>
            </a:r>
            <a:br>
              <a:rPr lang="en-US"/>
            </a:br>
            <a:r>
              <a:rPr lang="en-US"/>
              <a:t>IMPROVED DIET</a:t>
            </a:r>
            <a:endParaRPr/>
          </a:p>
        </p:txBody>
      </p:sp>
    </p:spTree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204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00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#96</a:t>
            </a:r>
            <a:br>
              <a:rPr lang="en-US"/>
            </a:br>
            <a:br>
              <a:rPr lang="en-US"/>
            </a:br>
            <a:r>
              <a:rPr lang="en-US"/>
              <a:t>DESCRIBE THE CENTRIFUGAL FORCE IN CANADA.</a:t>
            </a:r>
            <a:endParaRPr/>
          </a:p>
        </p:txBody>
      </p:sp>
    </p:spTree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20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ETHNO CULTURAL DEVOLUTION FORCE- FRENCH</a:t>
            </a:r>
            <a:endParaRPr/>
          </a:p>
        </p:txBody>
      </p:sp>
    </p:spTree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206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681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#97 </a:t>
            </a:r>
            <a:br>
              <a:rPr lang="en-US"/>
            </a:br>
            <a:br>
              <a:rPr lang="en-US"/>
            </a:br>
            <a:r>
              <a:rPr lang="en-US"/>
              <a:t>LIST 2POSITIVE IMPACTS BILINGUALISM CAN HAVE ON A COUNTRY.</a:t>
            </a:r>
            <a:endParaRPr/>
          </a:p>
        </p:txBody>
      </p:sp>
    </p:spTree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20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CULTURAL DIVERSITY</a:t>
            </a:r>
            <a:br>
              <a:rPr lang="en-US"/>
            </a:br>
            <a:r>
              <a:rPr lang="en-US"/>
              <a:t>ECONOMIC ADVANTAGES</a:t>
            </a:r>
            <a:endParaRPr/>
          </a:p>
        </p:txBody>
      </p:sp>
    </p:spTree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08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326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#98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2 NEGATIVE IMPACT BILINGUALISM CAN HAVE ON A COUNTRY.</a:t>
            </a:r>
            <a:endParaRPr sz="4590"/>
          </a:p>
        </p:txBody>
      </p:sp>
    </p:spTree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2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10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*CULTURAL TENSION (CENTRIFUGAL FORCE)</a:t>
            </a:r>
            <a:br>
              <a:rPr lang="en-US" sz="4590"/>
            </a:br>
            <a:r>
              <a:rPr lang="en-US" sz="4590"/>
              <a:t>*INCREASE COST FOR BILINGUAL -/ EDUCATION/ADVERTISEMENTS IN BOTH LANGUAGES</a:t>
            </a:r>
            <a:endParaRPr/>
          </a:p>
        </p:txBody>
      </p:sp>
    </p:spTree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210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3006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#99</a:t>
            </a:r>
            <a:br>
              <a:rPr lang="en-US"/>
            </a:br>
            <a:br>
              <a:rPr lang="en-US"/>
            </a:br>
            <a:r>
              <a:rPr lang="en-US"/>
              <a:t>LIST 5 CHARACTERISTICS OF COMMERCIAL AGRICULTURE.</a:t>
            </a:r>
            <a:endParaRPr/>
          </a:p>
        </p:txBody>
      </p:sp>
    </p:spTree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211"/>
          <p:cNvSpPr txBox="1">
            <a:spLocks noGrp="1"/>
          </p:cNvSpPr>
          <p:nvPr>
            <p:ph type="title"/>
          </p:nvPr>
        </p:nvSpPr>
        <p:spPr>
          <a:xfrm>
            <a:off x="965200" y="365125"/>
            <a:ext cx="10388600" cy="5183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HIGH TECHNOLOGY</a:t>
            </a:r>
            <a:br>
              <a:rPr lang="en-US"/>
            </a:br>
            <a:r>
              <a:rPr lang="en-US"/>
              <a:t>AGRIBUSINESS</a:t>
            </a:r>
            <a:br>
              <a:rPr lang="en-US"/>
            </a:br>
            <a:r>
              <a:rPr lang="en-US"/>
              <a:t>LARGE SCALE</a:t>
            </a:r>
            <a:br>
              <a:rPr lang="en-US"/>
            </a:br>
            <a:r>
              <a:rPr lang="en-US"/>
              <a:t>LOW AGRICULTURE DENSITY</a:t>
            </a:r>
            <a:br>
              <a:rPr lang="en-US"/>
            </a:br>
            <a:r>
              <a:rPr lang="en-US"/>
              <a:t>HIGH LEVELS OF CHEMICAL FERTILIZERS AND PESTICIDES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5574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#1 </a:t>
            </a:r>
            <a:br>
              <a:rPr lang="en-US"/>
            </a:br>
            <a:br>
              <a:rPr lang="en-US"/>
            </a:br>
            <a:r>
              <a:rPr lang="en-US"/>
              <a:t>LIST 5 CHARACTERISTICS OF THE GREEN REVOLUTION.</a:t>
            </a:r>
            <a:endParaRPr/>
          </a:p>
        </p:txBody>
      </p:sp>
      <p:pic>
        <p:nvPicPr>
          <p:cNvPr id="102" name="Google Shape;102;p14" descr="Image result for green revolu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9975" y="3317085"/>
            <a:ext cx="3136265" cy="2946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2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268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#10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THE 4 EXAMPLES OF NATION-STATE.</a:t>
            </a:r>
            <a:endParaRPr sz="4590"/>
          </a:p>
        </p:txBody>
      </p:sp>
    </p:spTree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212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2703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#100 </a:t>
            </a:r>
            <a:br>
              <a:rPr lang="en-US"/>
            </a:br>
            <a:br>
              <a:rPr lang="en-US"/>
            </a:br>
            <a:r>
              <a:rPr lang="en-US"/>
              <a:t>SYNONYM FOR AGRIBUSINESS.</a:t>
            </a:r>
            <a:endParaRPr/>
          </a:p>
        </p:txBody>
      </p:sp>
    </p:spTree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21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SUITCASE FARMING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JAPAN, DENMARK, ICELAND, POLAND, FRANCE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335076" cy="285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11.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THE 3 EXAMPLES OF BALKANIZATION.</a:t>
            </a:r>
            <a:endParaRPr sz="459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YUGOSLAVIA, CZECHOSLOVAKIA, SUDAN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30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#12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FOR EACH RELIGION- HEARTH/SACRED SITE, BURIAL PRACTICES, ARCHITECTURE</a:t>
            </a:r>
            <a:br>
              <a:rPr lang="en-US" sz="4590"/>
            </a:br>
            <a:r>
              <a:rPr lang="en-US" sz="4590"/>
              <a:t>	CHRISTIANITY</a:t>
            </a:r>
            <a:br>
              <a:rPr lang="en-US" sz="4590"/>
            </a:br>
            <a:r>
              <a:rPr lang="en-US" sz="4590"/>
              <a:t>	ISLAM</a:t>
            </a:r>
            <a:br>
              <a:rPr lang="en-US" sz="4590"/>
            </a:br>
            <a:r>
              <a:rPr lang="en-US" sz="4590"/>
              <a:t>	BUDDHISM</a:t>
            </a:r>
            <a:br>
              <a:rPr lang="en-US" sz="4590"/>
            </a:br>
            <a:r>
              <a:rPr lang="en-US" sz="4590"/>
              <a:t>	HINDUISM</a:t>
            </a:r>
            <a:endParaRPr sz="459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308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 b="1"/>
              <a:t>CHRISTIANITY</a:t>
            </a:r>
            <a:r>
              <a:rPr lang="en-US" sz="4590"/>
              <a:t>- JERUSALEM, PARK LIKE CEMETERIES, CHURCHES</a:t>
            </a:r>
            <a:br>
              <a:rPr lang="en-US" sz="4590"/>
            </a:br>
            <a:r>
              <a:rPr lang="en-US" sz="4590" b="1"/>
              <a:t>ISLAM</a:t>
            </a:r>
            <a:r>
              <a:rPr lang="en-US" sz="4590"/>
              <a:t>- MECCA, PARK LIKE CEMETERIES, MOSQUE</a:t>
            </a:r>
            <a:br>
              <a:rPr lang="en-US" sz="4590"/>
            </a:br>
            <a:r>
              <a:rPr lang="en-US" sz="4590" b="1"/>
              <a:t>HINDUISM</a:t>
            </a:r>
            <a:r>
              <a:rPr lang="en-US" sz="4590"/>
              <a:t>- INDIA/GANGES RIVER- CREMATION/ TEMPLES</a:t>
            </a:r>
            <a:br>
              <a:rPr lang="en-US" sz="4590"/>
            </a:br>
            <a:r>
              <a:rPr lang="en-US" sz="4590" b="1"/>
              <a:t>BUDDHISM</a:t>
            </a:r>
            <a:r>
              <a:rPr lang="en-US" sz="4590"/>
              <a:t>- INDIA- STUPAS- CREMATION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945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#13</a:t>
            </a:r>
            <a:br>
              <a:rPr lang="en-US"/>
            </a:br>
            <a:br>
              <a:rPr lang="en-US"/>
            </a:br>
            <a:r>
              <a:rPr lang="en-US"/>
              <a:t>LIST 3 TERMS THAT DESCRIBE HOW TOURISM HAS DIMINISHED REGIONAL LANDSCAPE DISTINCTIVENESS.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645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HOMOGENEITY</a:t>
            </a:r>
            <a:br>
              <a:rPr lang="en-US"/>
            </a:br>
            <a:r>
              <a:rPr lang="en-US"/>
              <a:t>UNIFORMITY</a:t>
            </a:r>
            <a:br>
              <a:rPr lang="en-US"/>
            </a:br>
            <a:r>
              <a:rPr lang="en-US"/>
              <a:t>PLACELESSNESS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0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3632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#14 </a:t>
            </a:r>
            <a:br>
              <a:rPr lang="en-US"/>
            </a:br>
            <a:br>
              <a:rPr lang="en-US"/>
            </a:br>
            <a:r>
              <a:rPr lang="en-US"/>
              <a:t>LIST 2 SPECIFIC EXAMPLES OF HOW TOURISM HAS DIMINISHED REGIONAL LANDSCAPE DISTINCTIVENESS.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HOTELS/FAST FOOD CHAINS/ INFRASTRUCTURE</a:t>
            </a:r>
            <a:br>
              <a:rPr lang="en-US" sz="4590"/>
            </a:br>
            <a:r>
              <a:rPr lang="en-US" sz="4590"/>
              <a:t>THEME PARKS/ RESORTS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453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HIGH YIELD</a:t>
            </a:r>
            <a:br>
              <a:rPr lang="en-US"/>
            </a:br>
            <a:r>
              <a:rPr lang="en-US"/>
              <a:t>GMO</a:t>
            </a:r>
            <a:br>
              <a:rPr lang="en-US"/>
            </a:br>
            <a:r>
              <a:rPr lang="en-US"/>
              <a:t>RICE</a:t>
            </a:r>
            <a:br>
              <a:rPr lang="en-US"/>
            </a:br>
            <a:r>
              <a:rPr lang="en-US"/>
              <a:t>PESTICIDES/FERTILIZER/IRRIGATION</a:t>
            </a:r>
            <a:br>
              <a:rPr lang="en-US"/>
            </a:br>
            <a:r>
              <a:rPr lang="en-US"/>
              <a:t>HORMONES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515600" cy="3475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#15</a:t>
            </a:r>
            <a:br>
              <a:rPr lang="en-US" sz="4590"/>
            </a:br>
            <a:br>
              <a:rPr lang="en-US" sz="4590"/>
            </a:br>
            <a:r>
              <a:rPr lang="en-US" sz="4590"/>
              <a:t> LIST 4 SPECIFIC EXAMPLES OF HOW TOURISM HAS ENHANCED REGIONAL LANDSCAPE DISTINCTIVENESS.</a:t>
            </a:r>
            <a:endParaRPr sz="459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414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*MAINTAINING CULTURAL LANDSCAPES</a:t>
            </a:r>
            <a:br>
              <a:rPr lang="en-US" sz="4590"/>
            </a:br>
            <a:r>
              <a:rPr lang="en-US" sz="4590"/>
              <a:t>*PRESERVATION OF HISTORY BUILDINGS/SITES</a:t>
            </a:r>
            <a:br>
              <a:rPr lang="en-US" sz="4590"/>
            </a:br>
            <a:r>
              <a:rPr lang="en-US" sz="4590"/>
              <a:t>*SUSTAINING INDIGENOUS LIFESTYLES/CULTURE</a:t>
            </a:r>
            <a:br>
              <a:rPr lang="en-US" sz="4590"/>
            </a:br>
            <a:r>
              <a:rPr lang="en-US" sz="4590"/>
              <a:t>*PROMOTION OF EXOTIC SCENERY (ECOTOURISM- COSTA RICA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314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#16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3 CHARACTERISTICS/DESCRIPTIONS OF MAQUILADORAS</a:t>
            </a:r>
            <a:endParaRPr/>
          </a:p>
        </p:txBody>
      </p:sp>
      <p:pic>
        <p:nvPicPr>
          <p:cNvPr id="257" name="Google Shape;257;p44" descr="Image result for maquilado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35839" y="3696789"/>
            <a:ext cx="3810000" cy="2505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72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FOREIGN OWNED FACTORY IN MEXICO</a:t>
            </a:r>
            <a:br>
              <a:rPr lang="en-US"/>
            </a:br>
            <a:r>
              <a:rPr lang="en-US"/>
              <a:t>EXPORT PROCESSING ZONE</a:t>
            </a:r>
            <a:br>
              <a:rPr lang="en-US"/>
            </a:br>
            <a:r>
              <a:rPr lang="en-US"/>
              <a:t>TAKE ADVANTAGE OF CHEAP LABOR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10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#17</a:t>
            </a:r>
            <a:br>
              <a:rPr lang="en-US"/>
            </a:br>
            <a:br>
              <a:rPr lang="en-US"/>
            </a:br>
            <a:r>
              <a:rPr lang="en-US"/>
              <a:t>DESCRIBE THE SPATIAL DISTRIBUTION OF MAQUILADORAS WITHIN MEXICO.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562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NORTHERN MEXICO- NEAR BORDER</a:t>
            </a:r>
            <a:br>
              <a:rPr lang="en-US"/>
            </a:br>
            <a:r>
              <a:rPr lang="en-US"/>
              <a:t>CLOSE TO MAJOR USA CITIES/MARKETS (TRANSPORTATION COST)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236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#18</a:t>
            </a:r>
            <a:br>
              <a:rPr lang="en-US"/>
            </a:br>
            <a:br>
              <a:rPr lang="en-US"/>
            </a:br>
            <a:r>
              <a:rPr lang="en-US"/>
              <a:t>LIST 5 FACTORS THAT EXPLAIN WHY MNCS OUTSOURCE TO MEXICO.</a:t>
            </a:r>
            <a:endParaRPr/>
          </a:p>
        </p:txBody>
      </p:sp>
      <p:pic>
        <p:nvPicPr>
          <p:cNvPr id="278" name="Google Shape;278;p48" descr="Image result for outsourcing to mexic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2205" y="3327495"/>
            <a:ext cx="5782945" cy="3252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225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*NAFTA</a:t>
            </a:r>
            <a:br>
              <a:rPr lang="en-US"/>
            </a:br>
            <a:r>
              <a:rPr lang="en-US"/>
              <a:t>*CHEAP LABOR</a:t>
            </a:r>
            <a:br>
              <a:rPr lang="en-US"/>
            </a:br>
            <a:r>
              <a:rPr lang="en-US"/>
              <a:t>*WEAK ENVIRONMENTAL REGULATIONS IN MEXICO</a:t>
            </a:r>
            <a:br>
              <a:rPr lang="en-US"/>
            </a:br>
            <a:r>
              <a:rPr lang="en-US"/>
              <a:t>*TAX INCENTIVES</a:t>
            </a:r>
            <a:br>
              <a:rPr lang="en-US"/>
            </a:br>
            <a:r>
              <a:rPr lang="en-US"/>
              <a:t>*EXPLOITATION OF LESS DEVELOPED COUNTRIES (CORE/PERIPHERY)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536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#19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3 CHARACTERISTICS OF POULTRY PRODUCTION IN THE UNITED STATES.</a:t>
            </a:r>
            <a:endParaRPr sz="4590"/>
          </a:p>
        </p:txBody>
      </p:sp>
      <p:pic>
        <p:nvPicPr>
          <p:cNvPr id="289" name="Google Shape;289;p50" descr="Image result for poultry produc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54642" y="3020174"/>
            <a:ext cx="4021221" cy="3263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58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*LARGE SCALE</a:t>
            </a:r>
            <a:br>
              <a:rPr lang="en-US"/>
            </a:br>
            <a:r>
              <a:rPr lang="en-US"/>
              <a:t>*SPECIALIZED</a:t>
            </a:r>
            <a:br>
              <a:rPr lang="en-US"/>
            </a:br>
            <a:r>
              <a:rPr lang="en-US"/>
              <a:t>*FACTORY FARM/AGRIBUSINESS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061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#2</a:t>
            </a:r>
            <a:br>
              <a:rPr lang="en-US"/>
            </a:br>
            <a:br>
              <a:rPr lang="en-US"/>
            </a:br>
            <a:r>
              <a:rPr lang="en-US"/>
              <a:t>LIST 5 CRITICISMS OF THE GREEN REVOLUTION.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52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36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#20</a:t>
            </a:r>
            <a:br>
              <a:rPr lang="en-US"/>
            </a:br>
            <a:br>
              <a:rPr lang="en-US"/>
            </a:br>
            <a:r>
              <a:rPr lang="en-US"/>
              <a:t>LIST 3 CHARACTERISTICS OF SUPRANATIONALISM.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3"/>
          <p:cNvSpPr txBox="1">
            <a:spLocks noGrp="1"/>
          </p:cNvSpPr>
          <p:nvPr>
            <p:ph type="title"/>
          </p:nvPr>
        </p:nvSpPr>
        <p:spPr>
          <a:xfrm>
            <a:off x="415636" y="365125"/>
            <a:ext cx="10938164" cy="3583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*2 OR MORE COUNTRIES JOIN TO COMMON PURPOSE</a:t>
            </a:r>
            <a:br>
              <a:rPr lang="en-US"/>
            </a:br>
            <a:r>
              <a:rPr lang="en-US"/>
              <a:t>*POLITICAL, SOCIAL, ECONOMIC GOALS</a:t>
            </a:r>
            <a:br>
              <a:rPr lang="en-US"/>
            </a:br>
            <a:r>
              <a:rPr lang="en-US"/>
              <a:t>*STATES GIVE UP SOME SOVEREIGNTY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2674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#21</a:t>
            </a:r>
            <a:br>
              <a:rPr lang="en-US" sz="4590"/>
            </a:br>
            <a:br>
              <a:rPr lang="en-US" sz="4590"/>
            </a:br>
            <a:r>
              <a:rPr lang="en-US" sz="4590"/>
              <a:t> LIST THE 3 EXAMPLES OF SUPRANATIONALISM.</a:t>
            </a:r>
            <a:endParaRPr sz="4590"/>
          </a:p>
        </p:txBody>
      </p:sp>
      <p:pic>
        <p:nvPicPr>
          <p:cNvPr id="310" name="Google Shape;310;p54" descr="Image result for supranational organization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3332" y="3304674"/>
            <a:ext cx="5258635" cy="29079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812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*EUROPEAN UNION (EU)</a:t>
            </a:r>
            <a:br>
              <a:rPr lang="en-US"/>
            </a:br>
            <a:r>
              <a:rPr lang="en-US"/>
              <a:t>*NAFTA</a:t>
            </a:r>
            <a:br>
              <a:rPr lang="en-US"/>
            </a:br>
            <a:r>
              <a:rPr lang="en-US"/>
              <a:t>*UNITED NATIONS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5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26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#22 </a:t>
            </a:r>
            <a:br>
              <a:rPr lang="en-US"/>
            </a:br>
            <a:br>
              <a:rPr lang="en-US"/>
            </a:br>
            <a:r>
              <a:rPr lang="en-US"/>
              <a:t>DESCRIBE DEVOLUTION.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47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*REGIONS DEMAND AND GAIN AUTONOMY FROM CENTRAL GOVERNMENT</a:t>
            </a:r>
            <a:br>
              <a:rPr lang="en-US"/>
            </a:br>
            <a:r>
              <a:rPr lang="en-US"/>
              <a:t>*MOVEMENT OF POWER FROM CENTRAL TO FEDERAL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8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245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#23</a:t>
            </a:r>
            <a:br>
              <a:rPr lang="en-US"/>
            </a:br>
            <a:br>
              <a:rPr lang="en-US"/>
            </a:br>
            <a:r>
              <a:rPr lang="en-US"/>
              <a:t> LIST 2 EXAMPLES OF DEVOLUTION.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95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UNITED KINGDOM</a:t>
            </a:r>
            <a:br>
              <a:rPr lang="en-US"/>
            </a:br>
            <a:r>
              <a:rPr lang="en-US"/>
              <a:t>CANADA (FRENCH QUEBEC)</a:t>
            </a:r>
            <a:br>
              <a:rPr lang="en-US"/>
            </a:br>
            <a:r>
              <a:rPr lang="en-US"/>
              <a:t>SPAIN (BASQUE, CATALONIANS)</a:t>
            </a:r>
            <a:br>
              <a:rPr lang="en-US"/>
            </a:br>
            <a:r>
              <a:rPr lang="en-US"/>
              <a:t>HAWAII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60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2635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#24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5 CHANGES IN EUROPE AFTER EU.</a:t>
            </a:r>
            <a:endParaRPr sz="4590"/>
          </a:p>
        </p:txBody>
      </p:sp>
      <p:pic>
        <p:nvPicPr>
          <p:cNvPr id="341" name="Google Shape;341;p60" descr="Image result for european un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8501" y="3017519"/>
            <a:ext cx="3730625" cy="2528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6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412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*COMMON CURRENCY</a:t>
            </a:r>
            <a:br>
              <a:rPr lang="en-US"/>
            </a:br>
            <a:r>
              <a:rPr lang="en-US"/>
              <a:t>*OPEN BORDERS (LABOR AND TOURISTS)</a:t>
            </a:r>
            <a:br>
              <a:rPr lang="en-US"/>
            </a:br>
            <a:r>
              <a:rPr lang="en-US"/>
              <a:t>*LARGER MARKET/FREE TRADE</a:t>
            </a:r>
            <a:br>
              <a:rPr lang="en-US"/>
            </a:br>
            <a:r>
              <a:rPr lang="en-US"/>
              <a:t>*WAR LESS LIKELY</a:t>
            </a:r>
            <a:br>
              <a:rPr lang="en-US"/>
            </a:br>
            <a:r>
              <a:rPr lang="en-US"/>
              <a:t>*LOSS OF IDENTIFY/SOVEREIGNTY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245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1. DID NOT HELP PERIPHERY/AFRICA/TOO MUCH $</a:t>
            </a:r>
            <a:br>
              <a:rPr lang="en-US" sz="4590"/>
            </a:br>
            <a:r>
              <a:rPr lang="en-US" sz="4590"/>
              <a:t>2. HEALTH CONCERNS (GMO/HORMONES</a:t>
            </a:r>
            <a:br>
              <a:rPr lang="en-US" sz="4590"/>
            </a:br>
            <a:r>
              <a:rPr lang="en-US" sz="4590"/>
              <a:t>3. ENVIRONMENTAL- RUN OFF/ WATER     SHORTAGES</a:t>
            </a:r>
            <a:br>
              <a:rPr lang="en-US" sz="4590"/>
            </a:br>
            <a:r>
              <a:rPr lang="en-US" sz="4590"/>
              <a:t>4. SUPER PESTS</a:t>
            </a:r>
            <a:br>
              <a:rPr lang="en-US" sz="4590"/>
            </a:br>
            <a:r>
              <a:rPr lang="en-US" sz="4590"/>
              <a:t>5. LOSS OF BIODIVERSITY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62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2687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#25</a:t>
            </a:r>
            <a:br>
              <a:rPr lang="en-US"/>
            </a:br>
            <a:br>
              <a:rPr lang="en-US"/>
            </a:br>
            <a:r>
              <a:rPr lang="en-US"/>
              <a:t>LIST 3 EFFECTS OF BALKANIZATION.</a:t>
            </a:r>
            <a:endParaRPr/>
          </a:p>
        </p:txBody>
      </p:sp>
      <p:sp>
        <p:nvSpPr>
          <p:cNvPr id="352" name="Google Shape;352;p62" descr="Image result for balkanization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353" name="Google Shape;353;p62" descr="Image result for balkaniz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9178" y="2857500"/>
            <a:ext cx="4114801" cy="308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66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FORMATION OF NEW STATES</a:t>
            </a:r>
            <a:br>
              <a:rPr lang="en-US"/>
            </a:br>
            <a:r>
              <a:rPr lang="en-US"/>
              <a:t>MASS MIGRATION</a:t>
            </a:r>
            <a:br>
              <a:rPr lang="en-US"/>
            </a:br>
            <a:r>
              <a:rPr lang="en-US"/>
              <a:t>ECONOMIC INSTABILITY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418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#26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4 REASONS A BUSINESS WOULD RELOCATE TO A SMALL SOUTHERN TOWN.</a:t>
            </a:r>
            <a:endParaRPr sz="4590"/>
          </a:p>
        </p:txBody>
      </p:sp>
      <p:pic>
        <p:nvPicPr>
          <p:cNvPr id="364" name="Google Shape;364;p64" descr="Image result for the south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6683" y="3200400"/>
            <a:ext cx="5194558" cy="33699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37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LOW WAGES</a:t>
            </a:r>
            <a:br>
              <a:rPr lang="en-US"/>
            </a:br>
            <a:r>
              <a:rPr lang="en-US"/>
              <a:t>LOW TAX STRUCTURE/TAX INCENTIVES</a:t>
            </a:r>
            <a:br>
              <a:rPr lang="en-US"/>
            </a:br>
            <a:r>
              <a:rPr lang="en-US"/>
              <a:t>LOW LAND/RENT COST</a:t>
            </a:r>
            <a:br>
              <a:rPr lang="en-US"/>
            </a:br>
            <a:r>
              <a:rPr lang="en-US"/>
              <a:t>NO UNIONS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6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28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#27</a:t>
            </a:r>
            <a:br>
              <a:rPr lang="en-US" sz="4590"/>
            </a:br>
            <a:br>
              <a:rPr lang="en-US" sz="4590"/>
            </a:br>
            <a:r>
              <a:rPr lang="en-US" sz="4590"/>
              <a:t>THE EXAMPLE OF FOOTLOOSE INDUSTRY.</a:t>
            </a:r>
            <a:endParaRPr sz="459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67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CALL CENTER</a:t>
            </a:r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6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57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#28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3 DISADVANTAGES IN THE USE OF CALL CENTERS AS A LOCAL ECONOMIC DEVELOPMENT STRATEGY.</a:t>
            </a:r>
            <a:endParaRPr sz="4590"/>
          </a:p>
        </p:txBody>
      </p:sp>
      <p:pic>
        <p:nvPicPr>
          <p:cNvPr id="385" name="Google Shape;385;p68" descr="Image result for call center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34435" y="3567584"/>
            <a:ext cx="3923130" cy="297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934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LOW WAGE JOBS</a:t>
            </a:r>
            <a:br>
              <a:rPr lang="en-US"/>
            </a:br>
            <a:r>
              <a:rPr lang="en-US"/>
              <a:t>UNSTABLE EMPLOYER (FOOTLOOSE)</a:t>
            </a:r>
            <a:br>
              <a:rPr lang="en-US"/>
            </a:br>
            <a:r>
              <a:rPr lang="en-US"/>
              <a:t>LOW MULTIPLIER EFFECT</a:t>
            </a:r>
            <a:br>
              <a:rPr lang="en-US"/>
            </a:br>
            <a:r>
              <a:rPr lang="en-US"/>
              <a:t>FEW JOBS</a:t>
            </a:r>
            <a:br>
              <a:rPr lang="en-US"/>
            </a:br>
            <a:r>
              <a:rPr lang="en-US"/>
              <a:t>LOW SKILL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7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285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#29</a:t>
            </a:r>
            <a:br>
              <a:rPr lang="en-US"/>
            </a:br>
            <a:br>
              <a:rPr lang="en-US"/>
            </a:br>
            <a:r>
              <a:rPr lang="en-US"/>
              <a:t>DESCRIBE CENTRIPETAL FORCE.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7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666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UNIFIES STATE</a:t>
            </a:r>
            <a:br>
              <a:rPr lang="en-US"/>
            </a:br>
            <a:r>
              <a:rPr lang="en-US"/>
              <a:t>PROVIDES STABILITY</a:t>
            </a:r>
            <a:br>
              <a:rPr lang="en-US"/>
            </a:br>
            <a:r>
              <a:rPr lang="en-US"/>
              <a:t>STRENGTHENS STATE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497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#3</a:t>
            </a:r>
            <a:br>
              <a:rPr lang="en-US"/>
            </a:br>
            <a:br>
              <a:rPr lang="en-US"/>
            </a:br>
            <a:r>
              <a:rPr lang="en-US"/>
              <a:t>  WHAT 2 THINGS LED TO SUBURBANIZATION?</a:t>
            </a:r>
            <a:endParaRPr/>
          </a:p>
        </p:txBody>
      </p:sp>
      <p:pic>
        <p:nvPicPr>
          <p:cNvPr id="123" name="Google Shape;123;p18" descr="Image result for suburb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6684" y="3596939"/>
            <a:ext cx="4233545" cy="31296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72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2661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#30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6 EXAMPLES OF CENTRIPETAL FORCES.</a:t>
            </a:r>
            <a:endParaRPr sz="4590"/>
          </a:p>
        </p:txBody>
      </p:sp>
      <p:pic>
        <p:nvPicPr>
          <p:cNvPr id="406" name="Google Shape;406;p72" descr="Image result for centripetal force examp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60033" y="3030582"/>
            <a:ext cx="5143500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7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26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SHARED RELIGION/LANGUAGE</a:t>
            </a:r>
            <a:br>
              <a:rPr lang="en-US"/>
            </a:br>
            <a:r>
              <a:rPr lang="en-US"/>
              <a:t>NATIONALISM</a:t>
            </a:r>
            <a:br>
              <a:rPr lang="en-US"/>
            </a:br>
            <a:r>
              <a:rPr lang="en-US"/>
              <a:t>STRONG ECONOMY</a:t>
            </a:r>
            <a:br>
              <a:rPr lang="en-US"/>
            </a:br>
            <a:r>
              <a:rPr lang="en-US"/>
              <a:t>COMPACT STATE</a:t>
            </a:r>
            <a:br>
              <a:rPr lang="en-US"/>
            </a:br>
            <a:r>
              <a:rPr lang="en-US"/>
              <a:t>INFRASTRUCTURE</a:t>
            </a:r>
            <a:br>
              <a:rPr lang="en-US"/>
            </a:br>
            <a:r>
              <a:rPr lang="en-US"/>
              <a:t>OUTSIDE THREAT/WAR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562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#31 </a:t>
            </a:r>
            <a:br>
              <a:rPr lang="en-US"/>
            </a:br>
            <a:br>
              <a:rPr lang="en-US"/>
            </a:br>
            <a:r>
              <a:rPr lang="en-US"/>
              <a:t>DESCRIBE CENTRIFUGAL FORCE.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7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749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DIVIDES A STATE</a:t>
            </a:r>
            <a:br>
              <a:rPr lang="en-US"/>
            </a:br>
            <a:r>
              <a:rPr lang="en-US"/>
              <a:t>CAN LEAD TO BALKANIZATION</a:t>
            </a:r>
            <a:br>
              <a:rPr lang="en-US"/>
            </a:br>
            <a:r>
              <a:rPr lang="en-US"/>
              <a:t>WEAKENS A STATE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76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275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#32 </a:t>
            </a:r>
            <a:br>
              <a:rPr lang="en-US"/>
            </a:br>
            <a:br>
              <a:rPr lang="en-US"/>
            </a:br>
            <a:r>
              <a:rPr lang="en-US"/>
              <a:t>LIST EXAMPLES OF A CENTRIFUGAL FORCE.</a:t>
            </a:r>
            <a:endParaRPr/>
          </a:p>
        </p:txBody>
      </p:sp>
      <p:pic>
        <p:nvPicPr>
          <p:cNvPr id="427" name="Google Shape;427;p76" descr="Image result for centripetal force exampl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5164" y="3382191"/>
            <a:ext cx="5143500" cy="279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7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795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CULTURAL DIVERSITY</a:t>
            </a:r>
            <a:br>
              <a:rPr lang="en-US"/>
            </a:br>
            <a:r>
              <a:rPr lang="en-US"/>
              <a:t>FRAGMENTED/ELONGATED</a:t>
            </a:r>
            <a:br>
              <a:rPr lang="en-US"/>
            </a:br>
            <a:r>
              <a:rPr lang="en-US"/>
              <a:t>WAR (LASTS LONG TIME)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7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037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#33 </a:t>
            </a:r>
            <a:br>
              <a:rPr lang="en-US"/>
            </a:br>
            <a:br>
              <a:rPr lang="en-US"/>
            </a:br>
            <a:r>
              <a:rPr lang="en-US"/>
              <a:t>LIST- IN ORDER- VON THUNEN LOCATION OF AGRICULTURAL ACTIVITIES.</a:t>
            </a:r>
            <a:endParaRPr/>
          </a:p>
        </p:txBody>
      </p:sp>
      <p:pic>
        <p:nvPicPr>
          <p:cNvPr id="438" name="Google Shape;438;p78" descr="Image result for von thune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07179" y="3368842"/>
            <a:ext cx="3027357" cy="29597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601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MARKET</a:t>
            </a:r>
            <a:br>
              <a:rPr lang="en-US"/>
            </a:br>
            <a:r>
              <a:rPr lang="en-US"/>
              <a:t>DAIRY/MARKET GARDENING </a:t>
            </a:r>
            <a:br>
              <a:rPr lang="en-US"/>
            </a:br>
            <a:r>
              <a:rPr lang="en-US"/>
              <a:t>LUMBER</a:t>
            </a:r>
            <a:br>
              <a:rPr lang="en-US"/>
            </a:br>
            <a:r>
              <a:rPr lang="en-US"/>
              <a:t>GRAIN (EXTENSIVE)</a:t>
            </a:r>
            <a:br>
              <a:rPr lang="en-US"/>
            </a:br>
            <a:r>
              <a:rPr lang="en-US"/>
              <a:t>LIVESTOCK RANCHING (EXTENSIVE)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80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2883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#34</a:t>
            </a:r>
            <a:br>
              <a:rPr lang="en-US" sz="4590"/>
            </a:br>
            <a:br>
              <a:rPr lang="en-US" sz="4590"/>
            </a:br>
            <a:r>
              <a:rPr lang="en-US" sz="4590"/>
              <a:t> LIST 4 CHARACTERISTICS OF DAIRY/MARKET GARDENING LOCATION.</a:t>
            </a:r>
            <a:endParaRPr sz="459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62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INTENSIVE</a:t>
            </a:r>
            <a:br>
              <a:rPr lang="en-US"/>
            </a:br>
            <a:r>
              <a:rPr lang="en-US"/>
              <a:t>HIGHER LAND VALUES</a:t>
            </a:r>
            <a:br>
              <a:rPr lang="en-US"/>
            </a:br>
            <a:r>
              <a:rPr lang="en-US"/>
              <a:t>PERISHABLE GOODS</a:t>
            </a:r>
            <a:br>
              <a:rPr lang="en-US"/>
            </a:br>
            <a:r>
              <a:rPr lang="en-US"/>
              <a:t>ACCESSIBILITY TO MARKET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77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FREEWAYS/ACCESSIBILITY</a:t>
            </a:r>
            <a:br>
              <a:rPr lang="en-US"/>
            </a:br>
            <a:r>
              <a:rPr lang="en-US"/>
              <a:t>AFFORDABLE CARS (MIDDLE CLASS)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82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484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#35</a:t>
            </a:r>
            <a:br>
              <a:rPr lang="en-US"/>
            </a:br>
            <a:br>
              <a:rPr lang="en-US"/>
            </a:br>
            <a:r>
              <a:rPr lang="en-US"/>
              <a:t>LIST 3 CHARACTERISTICS OF GRAIN IN VON THUNEN.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604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EXTENSIVE</a:t>
            </a:r>
            <a:br>
              <a:rPr lang="en-US"/>
            </a:br>
            <a:r>
              <a:rPr lang="en-US"/>
              <a:t>LOWER LAND VALUE</a:t>
            </a:r>
            <a:br>
              <a:rPr lang="en-US"/>
            </a:br>
            <a:r>
              <a:rPr lang="en-US"/>
              <a:t>NOT PERISHABLE</a:t>
            </a:r>
            <a:endParaRPr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4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81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#36</a:t>
            </a:r>
            <a:br>
              <a:rPr lang="en-US"/>
            </a:br>
            <a:br>
              <a:rPr lang="en-US"/>
            </a:br>
            <a:r>
              <a:rPr lang="en-US"/>
              <a:t>LIST 3 FACTORS THAT EXPLAIN WHY AGRICULTURE LAND USE PATTERN DIFFER FROM VON THUNEN’S TIME.</a:t>
            </a:r>
            <a:endParaRPr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8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560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REFRIGERATED TRUCKS</a:t>
            </a:r>
            <a:br>
              <a:rPr lang="en-US" sz="4590"/>
            </a:br>
            <a:r>
              <a:rPr lang="en-US" sz="4590"/>
              <a:t>FOOD PRESERVATION</a:t>
            </a:r>
            <a:br>
              <a:rPr lang="en-US" sz="4590"/>
            </a:br>
            <a:r>
              <a:rPr lang="en-US" sz="4590"/>
              <a:t>IMPROVED TRANSPORTATION (FASTER)</a:t>
            </a:r>
            <a:br>
              <a:rPr lang="en-US" sz="4590"/>
            </a:br>
            <a:r>
              <a:rPr lang="en-US" sz="4590"/>
              <a:t>GLOBAL TRADE/ MARKET</a:t>
            </a:r>
            <a:br>
              <a:rPr lang="en-US" sz="4590"/>
            </a:br>
            <a:r>
              <a:rPr lang="en-US" sz="4590"/>
              <a:t>LUMBER NO LONGER NEEDED NEAR MARKET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86"/>
          <p:cNvSpPr txBox="1">
            <a:spLocks noGrp="1"/>
          </p:cNvSpPr>
          <p:nvPr>
            <p:ph type="title"/>
          </p:nvPr>
        </p:nvSpPr>
        <p:spPr>
          <a:xfrm>
            <a:off x="394856" y="365125"/>
            <a:ext cx="11637818" cy="320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#37 </a:t>
            </a:r>
            <a:br>
              <a:rPr lang="en-US"/>
            </a:br>
            <a:br>
              <a:rPr lang="en-US"/>
            </a:br>
            <a:r>
              <a:rPr lang="en-US"/>
              <a:t>LIST 3 REASONS FOR LANGUAGE PRESERVATION/REVIVAL.</a:t>
            </a:r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54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*MAINTAIN DISTINCT CULTURE</a:t>
            </a:r>
            <a:br>
              <a:rPr lang="en-US" sz="4590"/>
            </a:br>
            <a:r>
              <a:rPr lang="en-US" sz="4590"/>
              <a:t>*UNIFY MULTINATIONAL STATE</a:t>
            </a:r>
            <a:br>
              <a:rPr lang="en-US" sz="4590"/>
            </a:br>
            <a:r>
              <a:rPr lang="en-US" sz="4590"/>
              <a:t>*TOURISM (ATTRACT TOURISTS TO DISTINCTIVE LOCATION)</a:t>
            </a:r>
            <a:br>
              <a:rPr lang="en-US" sz="4590"/>
            </a:br>
            <a:endParaRPr sz="459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88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667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#38 </a:t>
            </a:r>
            <a:br>
              <a:rPr lang="en-US"/>
            </a:br>
            <a:br>
              <a:rPr lang="en-US"/>
            </a:br>
            <a:r>
              <a:rPr lang="en-US"/>
              <a:t>LIST 5 CHARACTERISTICS TO DESCRIBE THE NEW INTERNATIONAL DIVISION OF LABOR.</a:t>
            </a:r>
            <a:endParaRPr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2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COMPARATIVE ADVANTAGE</a:t>
            </a:r>
            <a:br>
              <a:rPr lang="en-US"/>
            </a:br>
            <a:r>
              <a:rPr lang="en-US"/>
              <a:t>OUTSOURCING</a:t>
            </a:r>
            <a:br>
              <a:rPr lang="en-US"/>
            </a:br>
            <a:r>
              <a:rPr lang="en-US"/>
              <a:t>GLOBALIZATION</a:t>
            </a:r>
            <a:br>
              <a:rPr lang="en-US"/>
            </a:br>
            <a:r>
              <a:rPr lang="en-US"/>
              <a:t>TRADE AGREEMENTS (NAFTA)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52127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#39 </a:t>
            </a:r>
            <a:br>
              <a:rPr lang="en-US"/>
            </a:br>
            <a:br>
              <a:rPr lang="en-US"/>
            </a:br>
            <a:r>
              <a:rPr lang="en-US"/>
              <a:t>LIST 4 IMPACT OF THE NEW INTERNATIONAL DIVISION OF LABOR ON THE SOCIOECONOMIC STRUCTURE OF THE UNITED STATES.</a:t>
            </a:r>
            <a:endParaRPr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2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REGIONAL UNEMPLOYMENT (RUSTBELT)</a:t>
            </a:r>
            <a:br>
              <a:rPr lang="en-US" sz="4590"/>
            </a:br>
            <a:r>
              <a:rPr lang="en-US" sz="4590"/>
              <a:t>DEINDUSTRIALIZATION</a:t>
            </a:r>
            <a:br>
              <a:rPr lang="en-US" sz="4590"/>
            </a:br>
            <a:r>
              <a:rPr lang="en-US" sz="4590"/>
              <a:t>INCREASED PROFIT</a:t>
            </a:r>
            <a:br>
              <a:rPr lang="en-US" sz="4590"/>
            </a:br>
            <a:r>
              <a:rPr lang="en-US" sz="4590"/>
              <a:t>INTERNAL MIGRATION (FROM RUSTBELT TO SUNBELT)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19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#4 </a:t>
            </a:r>
            <a:br>
              <a:rPr lang="en-US"/>
            </a:br>
            <a:br>
              <a:rPr lang="en-US"/>
            </a:br>
            <a:r>
              <a:rPr lang="en-US"/>
              <a:t>LIST 3 REASONS PEOPLE MOVE TO SUBURBS.</a:t>
            </a:r>
            <a:endParaRPr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92"/>
          <p:cNvSpPr txBox="1">
            <a:spLocks noGrp="1"/>
          </p:cNvSpPr>
          <p:nvPr>
            <p:ph type="title"/>
          </p:nvPr>
        </p:nvSpPr>
        <p:spPr>
          <a:xfrm>
            <a:off x="838200" y="365124"/>
            <a:ext cx="10683240" cy="4690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#40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4 IMPACTS OF THE NEW INTERNATIONAL DIVISION OF LABOR ON THE SOCIOECONOMIC STRUCTURE OF DEVELOPING COUNTRIES (MEXICO/CHINA).</a:t>
            </a:r>
            <a:endParaRPr sz="459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2716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MORE JOB OPPORTUNITIES</a:t>
            </a:r>
            <a:br>
              <a:rPr lang="en-US"/>
            </a:br>
            <a:r>
              <a:rPr lang="en-US"/>
              <a:t>MORE WOMEN IN THE WORKFORCE</a:t>
            </a:r>
            <a:br>
              <a:rPr lang="en-US"/>
            </a:br>
            <a:r>
              <a:rPr lang="en-US"/>
              <a:t>INTERNAL MIGRATION</a:t>
            </a:r>
            <a:br>
              <a:rPr lang="en-US"/>
            </a:br>
            <a:r>
              <a:rPr lang="en-US"/>
              <a:t>ENVIRONMENTAL POLLUTION</a:t>
            </a:r>
            <a:endParaRPr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449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#41</a:t>
            </a:r>
            <a:br>
              <a:rPr lang="en-US"/>
            </a:br>
            <a:br>
              <a:rPr lang="en-US"/>
            </a:br>
            <a:r>
              <a:rPr lang="en-US"/>
              <a:t>LIST 5 ASSUMPTIONS SHARED BY VON THUNEN AND CONCENTRIC ZONE.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186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*FLAT/UNIFORM LAND/FEATURELESS</a:t>
            </a:r>
            <a:br>
              <a:rPr lang="en-US" sz="4590"/>
            </a:br>
            <a:r>
              <a:rPr lang="en-US" sz="4590"/>
              <a:t>*IMPORTANCE OF CENTRALITY</a:t>
            </a:r>
            <a:br>
              <a:rPr lang="en-US" sz="4590"/>
            </a:br>
            <a:r>
              <a:rPr lang="en-US" sz="4590"/>
              <a:t>*PROFIT MAXIMIZATION</a:t>
            </a:r>
            <a:br>
              <a:rPr lang="en-US" sz="4590"/>
            </a:br>
            <a:r>
              <a:rPr lang="en-US" sz="4590"/>
              <a:t>*TRANSPORTATION COSTS ARE PROPORTIONAL TO DISTANCE IN ALL DIRECTION</a:t>
            </a:r>
            <a:br>
              <a:rPr lang="en-US" sz="4590"/>
            </a:br>
            <a:r>
              <a:rPr lang="en-US" sz="4590"/>
              <a:t>*THERE IS ONE SINGLE MARKET/CBD (ISOLATED STATE)</a:t>
            </a:r>
            <a:endParaRPr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96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3262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#42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4 TERMS TO DESCRIBE THE CAUSE OF OUT MIGRATION FROM USA NORTHEAST.</a:t>
            </a:r>
            <a:endParaRPr sz="4590"/>
          </a:p>
        </p:txBody>
      </p:sp>
      <p:pic>
        <p:nvPicPr>
          <p:cNvPr id="529" name="Google Shape;529;p96" descr="Image result for deindustrializat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3512" y="3503194"/>
            <a:ext cx="3718593" cy="2749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9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72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*DEINDUSTRIALIZATION</a:t>
            </a:r>
            <a:br>
              <a:rPr lang="en-US"/>
            </a:br>
            <a:r>
              <a:rPr lang="en-US"/>
              <a:t>*OUTSOURCING </a:t>
            </a:r>
            <a:br>
              <a:rPr lang="en-US"/>
            </a:br>
            <a:r>
              <a:rPr lang="en-US"/>
              <a:t>*RUST BELT</a:t>
            </a:r>
            <a:br>
              <a:rPr lang="en-US"/>
            </a:br>
            <a:r>
              <a:rPr lang="en-US"/>
              <a:t>       REGIONAL UNEMPLOYMENT</a:t>
            </a:r>
            <a:br>
              <a:rPr lang="en-US"/>
            </a:br>
            <a:r>
              <a:rPr lang="en-US"/>
              <a:t>*GLOBAL DIVISION OF LABOR</a:t>
            </a:r>
            <a:endParaRPr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98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2752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#43 </a:t>
            </a:r>
            <a:br>
              <a:rPr lang="en-US"/>
            </a:br>
            <a:br>
              <a:rPr lang="en-US"/>
            </a:br>
            <a:r>
              <a:rPr lang="en-US"/>
              <a:t>LIST 5 FACTORS THAT LOWER TFR.</a:t>
            </a:r>
            <a:endParaRPr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9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89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WOMEN’S RIGHTS/EDUCATION</a:t>
            </a:r>
            <a:br>
              <a:rPr lang="en-US"/>
            </a:br>
            <a:r>
              <a:rPr lang="en-US"/>
              <a:t>INDUSTRIALIZATION</a:t>
            </a:r>
            <a:br>
              <a:rPr lang="en-US"/>
            </a:br>
            <a:r>
              <a:rPr lang="en-US"/>
              <a:t>URBANIZATION</a:t>
            </a:r>
            <a:br>
              <a:rPr lang="en-US"/>
            </a:br>
            <a:r>
              <a:rPr lang="en-US"/>
              <a:t>ACCESS TO BIRTH CONTROL</a:t>
            </a:r>
            <a:br>
              <a:rPr lang="en-US"/>
            </a:br>
            <a:r>
              <a:rPr lang="en-US"/>
              <a:t>DELAYED MARRIAGE</a:t>
            </a:r>
            <a:endParaRPr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762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#44 </a:t>
            </a:r>
            <a:br>
              <a:rPr lang="en-US" sz="4590"/>
            </a:br>
            <a:br>
              <a:rPr lang="en-US" sz="4590"/>
            </a:br>
            <a:r>
              <a:rPr lang="en-US" sz="4590"/>
              <a:t>MATCH REGION WITH RELIGION</a:t>
            </a:r>
            <a:br>
              <a:rPr lang="en-US" sz="4590"/>
            </a:br>
            <a:r>
              <a:rPr lang="en-US" sz="4590"/>
              <a:t>SOUTH= </a:t>
            </a:r>
            <a:br>
              <a:rPr lang="en-US" sz="4590"/>
            </a:br>
            <a:r>
              <a:rPr lang="en-US" sz="4590"/>
              <a:t>UTAH = </a:t>
            </a:r>
            <a:br>
              <a:rPr lang="en-US" sz="4590"/>
            </a:br>
            <a:endParaRPr sz="4590"/>
          </a:p>
        </p:txBody>
      </p:sp>
      <p:pic>
        <p:nvPicPr>
          <p:cNvPr id="550" name="Google Shape;550;p100" descr="Image result for relig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73132" y="3834064"/>
            <a:ext cx="3143964" cy="1760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01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SOUTH= BAPTIST</a:t>
            </a:r>
            <a:br>
              <a:rPr lang="en-US"/>
            </a:br>
            <a:r>
              <a:rPr lang="en-US"/>
              <a:t>UTAH =  MORMON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874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CHEAPER/MORE LAND</a:t>
            </a:r>
            <a:br>
              <a:rPr lang="en-US"/>
            </a:br>
            <a:r>
              <a:rPr lang="en-US"/>
              <a:t>LESS CRIME</a:t>
            </a:r>
            <a:br>
              <a:rPr lang="en-US"/>
            </a:br>
            <a:r>
              <a:rPr lang="en-US"/>
              <a:t>PARKS/BETTER SCHOOLS</a:t>
            </a:r>
            <a:endParaRPr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02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11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#45</a:t>
            </a:r>
            <a:br>
              <a:rPr lang="en-US"/>
            </a:br>
            <a:br>
              <a:rPr lang="en-US"/>
            </a:br>
            <a:r>
              <a:rPr lang="en-US"/>
              <a:t>DESCRIBE THE DIFFERENCE BETWEEN LARGE AND SMALL SCALE MAPS.</a:t>
            </a:r>
            <a:endParaRPr/>
          </a:p>
        </p:txBody>
      </p:sp>
      <p:pic>
        <p:nvPicPr>
          <p:cNvPr id="561" name="Google Shape;561;p102" descr="Image result for map and sca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87533" y="3500845"/>
            <a:ext cx="5076825" cy="282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103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SMALL SCALE SHOWS LARGE AREA (GLOBE)</a:t>
            </a:r>
            <a:br>
              <a:rPr lang="en-US" sz="4590"/>
            </a:br>
            <a:r>
              <a:rPr lang="en-US" sz="4590"/>
              <a:t>LARGE SCALE SHOWS SMALL AREA (CITY)</a:t>
            </a:r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0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35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#46 </a:t>
            </a:r>
            <a:br>
              <a:rPr lang="en-US"/>
            </a:br>
            <a:br>
              <a:rPr lang="en-US"/>
            </a:br>
            <a:r>
              <a:rPr lang="en-US"/>
              <a:t>LIST 2 CHARACTERISTICS DESCRIBING THE LOCATION OF SQUATTER SETTLEMENTS IN THE MEGACITIES OF THE PERIPHERY.</a:t>
            </a:r>
            <a:endParaRPr/>
          </a:p>
        </p:txBody>
      </p:sp>
      <p:pic>
        <p:nvPicPr>
          <p:cNvPr id="572" name="Google Shape;572;p104" descr="Image result for squatter settlement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1505" y="4618454"/>
            <a:ext cx="4231272" cy="2115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2876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100"/>
              <a:buFont typeface="Impact"/>
              <a:buNone/>
            </a:pPr>
            <a:r>
              <a:rPr lang="en-US"/>
              <a:t>EDGE OF CITY</a:t>
            </a:r>
            <a:br>
              <a:rPr lang="en-US"/>
            </a:br>
            <a:r>
              <a:rPr lang="en-US"/>
              <a:t>VACANT/UNDESIRABLE LAND</a:t>
            </a:r>
            <a:br>
              <a:rPr lang="en-US"/>
            </a:br>
            <a:r>
              <a:rPr lang="en-US"/>
              <a:t>LAND WITH UNCLEAR TITLE</a:t>
            </a:r>
            <a:endParaRPr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06"/>
          <p:cNvSpPr txBox="1">
            <a:spLocks noGrp="1"/>
          </p:cNvSpPr>
          <p:nvPr>
            <p:ph type="title"/>
          </p:nvPr>
        </p:nvSpPr>
        <p:spPr>
          <a:xfrm>
            <a:off x="1251678" y="382384"/>
            <a:ext cx="10178322" cy="320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#47</a:t>
            </a:r>
            <a:br>
              <a:rPr lang="en-US" sz="4590"/>
            </a:br>
            <a:br>
              <a:rPr lang="en-US" sz="4590"/>
            </a:br>
            <a:r>
              <a:rPr lang="en-US" sz="4590"/>
              <a:t> LIST 3 FACTORS THAT CONTRIBUTE TO THE FORMATION OF SQUATTER SETTLEMENTS.</a:t>
            </a:r>
            <a:endParaRPr sz="459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10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292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LARGE SCALE RURAL TO URBAN MIGRATION</a:t>
            </a:r>
            <a:br>
              <a:rPr lang="en-US" sz="4590"/>
            </a:br>
            <a:r>
              <a:rPr lang="en-US" sz="4590"/>
              <a:t>LACK OF AFFORDABLE HOUSING</a:t>
            </a:r>
            <a:br>
              <a:rPr lang="en-US" sz="4590"/>
            </a:br>
            <a:r>
              <a:rPr lang="en-US" sz="4590"/>
              <a:t>LACK OF OR LACK OF ENFORCEMENT OF ZONING LAWS</a:t>
            </a:r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0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514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#48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4 FACTORS THAT HAVE CONTRIBUTED TO THE DECLINE OF THE NUMBER OF DAIRY FARMS IN THE UNITED STATES.</a:t>
            </a:r>
            <a:endParaRPr sz="4590"/>
          </a:p>
        </p:txBody>
      </p:sp>
      <p:sp>
        <p:nvSpPr>
          <p:cNvPr id="593" name="Google Shape;593;p108" descr="Image result for dairy farms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594" name="Google Shape;594;p108" descr="Image result for dairy farm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77915" y="3556025"/>
            <a:ext cx="4286417" cy="2845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10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687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AGRIBUSINESS (ECONOMIES OF SCALE/FACTORY FARM)</a:t>
            </a:r>
            <a:br>
              <a:rPr lang="en-US" sz="4590"/>
            </a:br>
            <a:r>
              <a:rPr lang="en-US" sz="4590"/>
              <a:t>INCREASED MECHANIZATION</a:t>
            </a:r>
            <a:br>
              <a:rPr lang="en-US" sz="4590"/>
            </a:br>
            <a:r>
              <a:rPr lang="en-US" sz="4590"/>
              <a:t>INCREASED MILK PRODUCTION (HORMONES)</a:t>
            </a:r>
            <a:br>
              <a:rPr lang="en-US" sz="4590"/>
            </a:br>
            <a:r>
              <a:rPr lang="en-US" sz="4590"/>
              <a:t> </a:t>
            </a:r>
            <a:br>
              <a:rPr lang="en-US" sz="4590"/>
            </a:br>
            <a:endParaRPr sz="459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10"/>
          <p:cNvSpPr txBox="1">
            <a:spLocks noGrp="1"/>
          </p:cNvSpPr>
          <p:nvPr>
            <p:ph type="title"/>
          </p:nvPr>
        </p:nvSpPr>
        <p:spPr>
          <a:xfrm>
            <a:off x="1251678" y="382385"/>
            <a:ext cx="10178322" cy="2857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#49</a:t>
            </a:r>
            <a:br>
              <a:rPr lang="en-US" sz="4590"/>
            </a:br>
            <a:br>
              <a:rPr lang="en-US" sz="4590"/>
            </a:br>
            <a:r>
              <a:rPr lang="en-US" sz="4590"/>
              <a:t>LIST 5 REASONS USA CONSUMERS TURN TO ORGANIC.</a:t>
            </a:r>
            <a:endParaRPr sz="4590"/>
          </a:p>
        </p:txBody>
      </p:sp>
      <p:pic>
        <p:nvPicPr>
          <p:cNvPr id="605" name="Google Shape;605;p110" descr="Image result for organic farm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2925" y="3041357"/>
            <a:ext cx="4130007" cy="30975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397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90"/>
              <a:buFont typeface="Impact"/>
              <a:buNone/>
            </a:pPr>
            <a:r>
              <a:rPr lang="en-US" sz="4590"/>
              <a:t>HEALTH CONCERNS</a:t>
            </a:r>
            <a:br>
              <a:rPr lang="en-US" sz="4590"/>
            </a:br>
            <a:r>
              <a:rPr lang="en-US" sz="4590"/>
              <a:t>CAN AFFORD ORGANIC </a:t>
            </a:r>
            <a:br>
              <a:rPr lang="en-US" sz="4590"/>
            </a:br>
            <a:r>
              <a:rPr lang="en-US" sz="4590"/>
              <a:t>POPULAR</a:t>
            </a:r>
            <a:br>
              <a:rPr lang="en-US" sz="4590"/>
            </a:br>
            <a:r>
              <a:rPr lang="en-US" sz="4590"/>
              <a:t>CONCERN FOR TREATMENT OF ANIMALS</a:t>
            </a:r>
            <a:br>
              <a:rPr lang="en-US" sz="4590"/>
            </a:br>
            <a:r>
              <a:rPr lang="en-US" sz="4590"/>
              <a:t>ENVIRONMENTAL CONCERNS (CHEMICALS/FERTILIZERS)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rgbClr val="000000"/>
      </a:dk1>
      <a:lt1>
        <a:srgbClr val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599</Words>
  <Application>Microsoft Office PowerPoint</Application>
  <PresentationFormat>Widescreen</PresentationFormat>
  <Paragraphs>202</Paragraphs>
  <Slides>201</Slides>
  <Notes>201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201</vt:i4>
      </vt:variant>
    </vt:vector>
  </HeadingPairs>
  <TitlesOfParts>
    <vt:vector size="205" baseType="lpstr">
      <vt:lpstr>Cabin</vt:lpstr>
      <vt:lpstr>Impact</vt:lpstr>
      <vt:lpstr>Arial</vt:lpstr>
      <vt:lpstr>Badge</vt:lpstr>
      <vt:lpstr>FRQISH</vt:lpstr>
      <vt:lpstr>#1   LIST 5 CHARACTERISTICS OF THE GREEN REVOLUTION.</vt:lpstr>
      <vt:lpstr>HIGH YIELD GMO RICE PESTICIDES/FERTILIZER/IRRIGATION HORMONES</vt:lpstr>
      <vt:lpstr>#2  LIST 5 CRITICISMS OF THE GREEN REVOLUTION.</vt:lpstr>
      <vt:lpstr>1. DID NOT HELP PERIPHERY/AFRICA/TOO MUCH $ 2. HEALTH CONCERNS (GMO/HORMONES 3. ENVIRONMENTAL- RUN OFF/ WATER     SHORTAGES 4. SUPER PESTS 5. LOSS OF BIODIVERSITY</vt:lpstr>
      <vt:lpstr>#3    WHAT 2 THINGS LED TO SUBURBANIZATION?</vt:lpstr>
      <vt:lpstr>FREEWAYS/ACCESSIBILITY AFFORDABLE CARS (MIDDLE CLASS)</vt:lpstr>
      <vt:lpstr>#4   LIST 3 REASONS PEOPLE MOVE TO SUBURBS.</vt:lpstr>
      <vt:lpstr>CHEAPER/MORE LAND LESS CRIME PARKS/BETTER SCHOOLS</vt:lpstr>
      <vt:lpstr>#5    LIST 2 NEGATIVES EFFECTS OF SUBURBANIZATION.</vt:lpstr>
      <vt:lpstr>TAKES TAX $ FROM INNER CITY CAUSES URBAN DECAY</vt:lpstr>
      <vt:lpstr>#6   WHAT 2 DEMOGRAPHIC GROUPS ARE ATTRACTED TO LIVING NEAR CBD?</vt:lpstr>
      <vt:lpstr>DINKS AND SINKS RETIRED</vt:lpstr>
      <vt:lpstr>#7    LIST+ 1 CHARACTERISTIC – IN ORDER- ROSTOW’S STAGES OF ECONOMIC DEVELOPMENT.</vt:lpstr>
      <vt:lpstr>*TRADITIONAL= DTM 2 *PRECONDITIONS FOR TAKEOFF= PERIPHERY/SUBSISTENCE/DTM 2 *TAKEOFF= URBANIZING/SECONDARY/ SEMI-PERIPHERY/DTM 3 *DRIVE TO MATURITY= CORE/DTM 4-5 * HIGH MASS CONSUMPTION=  POST INDUSTRIAL/ CORE/ DTM 4/5</vt:lpstr>
      <vt:lpstr>#8   LIST 2 CHARACTERISTICS OF A NATION?</vt:lpstr>
      <vt:lpstr>COMMON ETHNICITY CULTURAL HOMOGENEITY</vt:lpstr>
      <vt:lpstr>#9    LIST 4 CHARACTERISTICS OF A STATE. </vt:lpstr>
      <vt:lpstr>DEFINED BORDERS SOVEREIGNTY/GOVERNMENT PERMANENT POPULATION RECOGNIZED BY OTHER STATES</vt:lpstr>
      <vt:lpstr>#10   LIST THE 4 EXAMPLES OF NATION-STATE.</vt:lpstr>
      <vt:lpstr>JAPAN, DENMARK, ICELAND, POLAND, FRANCE</vt:lpstr>
      <vt:lpstr>11.   LIST THE 3 EXAMPLES OF BALKANIZATION.</vt:lpstr>
      <vt:lpstr>YUGOSLAVIA, CZECHOSLOVAKIA, SUDAN</vt:lpstr>
      <vt:lpstr>#12   FOR EACH RELIGION- HEARTH/SACRED SITE, BURIAL PRACTICES, ARCHITECTURE  CHRISTIANITY  ISLAM  BUDDHISM  HINDUISM</vt:lpstr>
      <vt:lpstr>CHRISTIANITY- JERUSALEM, PARK LIKE CEMETERIES, CHURCHES ISLAM- MECCA, PARK LIKE CEMETERIES, MOSQUE HINDUISM- INDIA/GANGES RIVER- CREMATION/ TEMPLES BUDDHISM- INDIA- STUPAS- CREMATION</vt:lpstr>
      <vt:lpstr>#13  LIST 3 TERMS THAT DESCRIBE HOW TOURISM HAS DIMINISHED REGIONAL LANDSCAPE DISTINCTIVENESS.</vt:lpstr>
      <vt:lpstr>HOMOGENEITY UNIFORMITY PLACELESSNESS</vt:lpstr>
      <vt:lpstr>#14   LIST 2 SPECIFIC EXAMPLES OF HOW TOURISM HAS DIMINISHED REGIONAL LANDSCAPE DISTINCTIVENESS.</vt:lpstr>
      <vt:lpstr>HOTELS/FAST FOOD CHAINS/ INFRASTRUCTURE THEME PARKS/ RESORTS</vt:lpstr>
      <vt:lpstr>#15   LIST 4 SPECIFIC EXAMPLES OF HOW TOURISM HAS ENHANCED REGIONAL LANDSCAPE DISTINCTIVENESS.</vt:lpstr>
      <vt:lpstr>*MAINTAINING CULTURAL LANDSCAPES *PRESERVATION OF HISTORY BUILDINGS/SITES *SUSTAINING INDIGENOUS LIFESTYLES/CULTURE *PROMOTION OF EXOTIC SCENERY (ECOTOURISM- COSTA RICA</vt:lpstr>
      <vt:lpstr>#16  LIST 3 CHARACTERISTICS/DESCRIPTIONS OF MAQUILADORAS</vt:lpstr>
      <vt:lpstr>FOREIGN OWNED FACTORY IN MEXICO EXPORT PROCESSING ZONE TAKE ADVANTAGE OF CHEAP LABOR</vt:lpstr>
      <vt:lpstr>#17  DESCRIBE THE SPATIAL DISTRIBUTION OF MAQUILADORAS WITHIN MEXICO.</vt:lpstr>
      <vt:lpstr>NORTHERN MEXICO- NEAR BORDER CLOSE TO MAJOR USA CITIES/MARKETS (TRANSPORTATION COST)</vt:lpstr>
      <vt:lpstr>#18  LIST 5 FACTORS THAT EXPLAIN WHY MNCS OUTSOURCE TO MEXICO.</vt:lpstr>
      <vt:lpstr>*NAFTA *CHEAP LABOR *WEAK ENVIRONMENTAL REGULATIONS IN MEXICO *TAX INCENTIVES *EXPLOITATION OF LESS DEVELOPED COUNTRIES (CORE/PERIPHERY)</vt:lpstr>
      <vt:lpstr>#19   LIST 3 CHARACTERISTICS OF POULTRY PRODUCTION IN THE UNITED STATES.</vt:lpstr>
      <vt:lpstr>*LARGE SCALE *SPECIALIZED *FACTORY FARM/AGRIBUSINESS</vt:lpstr>
      <vt:lpstr>#20  LIST 3 CHARACTERISTICS OF SUPRANATIONALISM.</vt:lpstr>
      <vt:lpstr>*2 OR MORE COUNTRIES JOIN TO COMMON PURPOSE *POLITICAL, SOCIAL, ECONOMIC GOALS *STATES GIVE UP SOME SOVEREIGNTY</vt:lpstr>
      <vt:lpstr>#21   LIST THE 3 EXAMPLES OF SUPRANATIONALISM.</vt:lpstr>
      <vt:lpstr>*EUROPEAN UNION (EU) *NAFTA *UNITED NATIONS</vt:lpstr>
      <vt:lpstr>#22   DESCRIBE DEVOLUTION.</vt:lpstr>
      <vt:lpstr>*REGIONS DEMAND AND GAIN AUTONOMY FROM CENTRAL GOVERNMENT *MOVEMENT OF POWER FROM CENTRAL TO FEDERAL </vt:lpstr>
      <vt:lpstr>#23   LIST 2 EXAMPLES OF DEVOLUTION.</vt:lpstr>
      <vt:lpstr>UNITED KINGDOM CANADA (FRENCH QUEBEC) SPAIN (BASQUE, CATALONIANS) HAWAII</vt:lpstr>
      <vt:lpstr>#24  LIST 5 CHANGES IN EUROPE AFTER EU.</vt:lpstr>
      <vt:lpstr>*COMMON CURRENCY *OPEN BORDERS (LABOR AND TOURISTS) *LARGER MARKET/FREE TRADE *WAR LESS LIKELY *LOSS OF IDENTIFY/SOVEREIGNTY</vt:lpstr>
      <vt:lpstr>#25  LIST 3 EFFECTS OF BALKANIZATION.</vt:lpstr>
      <vt:lpstr>FORMATION OF NEW STATES MASS MIGRATION ECONOMIC INSTABILITY</vt:lpstr>
      <vt:lpstr>#26   LIST 4 REASONS A BUSINESS WOULD RELOCATE TO A SMALL SOUTHERN TOWN.</vt:lpstr>
      <vt:lpstr>LOW WAGES LOW TAX STRUCTURE/TAX INCENTIVES LOW LAND/RENT COST NO UNIONS</vt:lpstr>
      <vt:lpstr>#27  THE EXAMPLE OF FOOTLOOSE INDUSTRY.</vt:lpstr>
      <vt:lpstr>CALL CENTER</vt:lpstr>
      <vt:lpstr>#28  LIST 3 DISADVANTAGES IN THE USE OF CALL CENTERS AS A LOCAL ECONOMIC DEVELOPMENT STRATEGY.</vt:lpstr>
      <vt:lpstr>LOW WAGE JOBS UNSTABLE EMPLOYER (FOOTLOOSE) LOW MULTIPLIER EFFECT FEW JOBS LOW SKILL</vt:lpstr>
      <vt:lpstr>#29  DESCRIBE CENTRIPETAL FORCE.</vt:lpstr>
      <vt:lpstr>UNIFIES STATE PROVIDES STABILITY STRENGTHENS STATE</vt:lpstr>
      <vt:lpstr>#30  LIST 6 EXAMPLES OF CENTRIPETAL FORCES.</vt:lpstr>
      <vt:lpstr>SHARED RELIGION/LANGUAGE NATIONALISM STRONG ECONOMY COMPACT STATE INFRASTRUCTURE OUTSIDE THREAT/WAR</vt:lpstr>
      <vt:lpstr>#31   DESCRIBE CENTRIFUGAL FORCE.</vt:lpstr>
      <vt:lpstr>DIVIDES A STATE CAN LEAD TO BALKANIZATION WEAKENS A STATE</vt:lpstr>
      <vt:lpstr>#32   LIST EXAMPLES OF A CENTRIFUGAL FORCE.</vt:lpstr>
      <vt:lpstr>CULTURAL DIVERSITY FRAGMENTED/ELONGATED WAR (LASTS LONG TIME)</vt:lpstr>
      <vt:lpstr>#33   LIST- IN ORDER- VON THUNEN LOCATION OF AGRICULTURAL ACTIVITIES.</vt:lpstr>
      <vt:lpstr>MARKET DAIRY/MARKET GARDENING  LUMBER GRAIN (EXTENSIVE) LIVESTOCK RANCHING (EXTENSIVE)</vt:lpstr>
      <vt:lpstr>#34   LIST 4 CHARACTERISTICS OF DAIRY/MARKET GARDENING LOCATION.</vt:lpstr>
      <vt:lpstr>INTENSIVE HIGHER LAND VALUES PERISHABLE GOODS ACCESSIBILITY TO MARKET</vt:lpstr>
      <vt:lpstr>#35  LIST 3 CHARACTERISTICS OF GRAIN IN VON THUNEN.</vt:lpstr>
      <vt:lpstr>EXTENSIVE LOWER LAND VALUE NOT PERISHABLE</vt:lpstr>
      <vt:lpstr>#36  LIST 3 FACTORS THAT EXPLAIN WHY AGRICULTURE LAND USE PATTERN DIFFER FROM VON THUNEN’S TIME.</vt:lpstr>
      <vt:lpstr>REFRIGERATED TRUCKS FOOD PRESERVATION IMPROVED TRANSPORTATION (FASTER) GLOBAL TRADE/ MARKET LUMBER NO LONGER NEEDED NEAR MARKET</vt:lpstr>
      <vt:lpstr>#37   LIST 3 REASONS FOR LANGUAGE PRESERVATION/REVIVAL.</vt:lpstr>
      <vt:lpstr>*MAINTAIN DISTINCT CULTURE *UNIFY MULTINATIONAL STATE *TOURISM (ATTRACT TOURISTS TO DISTINCTIVE LOCATION) </vt:lpstr>
      <vt:lpstr>#38   LIST 5 CHARACTERISTICS TO DESCRIBE THE NEW INTERNATIONAL DIVISION OF LABOR.</vt:lpstr>
      <vt:lpstr>COMPARATIVE ADVANTAGE OUTSOURCING GLOBALIZATION TRADE AGREEMENTS (NAFTA)</vt:lpstr>
      <vt:lpstr>#39   LIST 4 IMPACT OF THE NEW INTERNATIONAL DIVISION OF LABOR ON THE SOCIOECONOMIC STRUCTURE OF THE UNITED STATES.</vt:lpstr>
      <vt:lpstr>REGIONAL UNEMPLOYMENT (RUSTBELT) DEINDUSTRIALIZATION INCREASED PROFIT INTERNAL MIGRATION (FROM RUSTBELT TO SUNBELT)</vt:lpstr>
      <vt:lpstr>#40   LIST 4 IMPACTS OF THE NEW INTERNATIONAL DIVISION OF LABOR ON THE SOCIOECONOMIC STRUCTURE OF DEVELOPING COUNTRIES (MEXICO/CHINA).</vt:lpstr>
      <vt:lpstr>MORE JOB OPPORTUNITIES MORE WOMEN IN THE WORKFORCE INTERNAL MIGRATION ENVIRONMENTAL POLLUTION</vt:lpstr>
      <vt:lpstr>#41  LIST 5 ASSUMPTIONS SHARED BY VON THUNEN AND CONCENTRIC ZONE.</vt:lpstr>
      <vt:lpstr>*FLAT/UNIFORM LAND/FEATURELESS *IMPORTANCE OF CENTRALITY *PROFIT MAXIMIZATION *TRANSPORTATION COSTS ARE PROPORTIONAL TO DISTANCE IN ALL DIRECTION *THERE IS ONE SINGLE MARKET/CBD (ISOLATED STATE)</vt:lpstr>
      <vt:lpstr>#42   4 TERMS TO DESCRIBE THE CAUSE OF OUT MIGRATION FROM USA NORTHEAST.</vt:lpstr>
      <vt:lpstr>*DEINDUSTRIALIZATION *OUTSOURCING  *RUST BELT        REGIONAL UNEMPLOYMENT *GLOBAL DIVISION OF LABOR</vt:lpstr>
      <vt:lpstr>#43   LIST 5 FACTORS THAT LOWER TFR.</vt:lpstr>
      <vt:lpstr>WOMEN’S RIGHTS/EDUCATION INDUSTRIALIZATION URBANIZATION ACCESS TO BIRTH CONTROL DELAYED MARRIAGE</vt:lpstr>
      <vt:lpstr>#44   MATCH REGION WITH RELIGION SOUTH=  UTAH =  </vt:lpstr>
      <vt:lpstr>SOUTH= BAPTIST UTAH =  MORMON</vt:lpstr>
      <vt:lpstr>#45  DESCRIBE THE DIFFERENCE BETWEEN LARGE AND SMALL SCALE MAPS.</vt:lpstr>
      <vt:lpstr>SMALL SCALE SHOWS LARGE AREA (GLOBE) LARGE SCALE SHOWS SMALL AREA (CITY)</vt:lpstr>
      <vt:lpstr>#46   LIST 2 CHARACTERISTICS DESCRIBING THE LOCATION OF SQUATTER SETTLEMENTS IN THE MEGACITIES OF THE PERIPHERY.</vt:lpstr>
      <vt:lpstr>EDGE OF CITY VACANT/UNDESIRABLE LAND LAND WITH UNCLEAR TITLE</vt:lpstr>
      <vt:lpstr>#47   LIST 3 FACTORS THAT CONTRIBUTE TO THE FORMATION OF SQUATTER SETTLEMENTS.</vt:lpstr>
      <vt:lpstr>LARGE SCALE RURAL TO URBAN MIGRATION LACK OF AFFORDABLE HOUSING LACK OF OR LACK OF ENFORCEMENT OF ZONING LAWS</vt:lpstr>
      <vt:lpstr>#48  LIST 4 FACTORS THAT HAVE CONTRIBUTED TO THE DECLINE OF THE NUMBER OF DAIRY FARMS IN THE UNITED STATES.</vt:lpstr>
      <vt:lpstr>AGRIBUSINESS (ECONOMIES OF SCALE/FACTORY FARM) INCREASED MECHANIZATION INCREASED MILK PRODUCTION (HORMONES)   </vt:lpstr>
      <vt:lpstr>#49  LIST 5 REASONS USA CONSUMERS TURN TO ORGANIC.</vt:lpstr>
      <vt:lpstr>HEALTH CONCERNS CAN AFFORD ORGANIC  POPULAR CONCERN FOR TREATMENT OF ANIMALS ENVIRONMENTAL CONCERNS (CHEMICALS/FERTILIZERS)</vt:lpstr>
      <vt:lpstr>#50  DESCRIBE + THE EXAMPLE WEIGHT/BULK GAINING INDUSTRY.</vt:lpstr>
      <vt:lpstr>FINAL GOOD IS HEAVIER THAN INPUTS LOCATES CLOSE TO MARKET SODA BOTTLING</vt:lpstr>
      <vt:lpstr>#51  DESCRIBE + THE EXAMPLE WEIGHT/BULK LOSING INDUSTRY.</vt:lpstr>
      <vt:lpstr>INPUTS WEIGH MORE THAN FINISHED GOOD LOCATES CLOSE TO RAW MATERIALS PAPER MILL</vt:lpstr>
      <vt:lpstr>#52   LIST THE 2 EXAMPLES OF FORWARD CAPITAL.</vt:lpstr>
      <vt:lpstr>BRAZIL NIGERIA</vt:lpstr>
      <vt:lpstr>#53  LIST 3 REASONS A STATE WOULD MOVE ITS CAPITAL.</vt:lpstr>
      <vt:lpstr>BREAK TIES WITH COLONIAL PAST RETURN TO HISTORICALLY SIGNIFICANT AREA SPARK ECONOMIC GROWTH IN THAT AREA APPEASE DIVERSE POPULATION</vt:lpstr>
      <vt:lpstr>#54  LIST 2 WAYS ETHNIC DIVERSITY CAN WEAKEN NATIONAL IDENTIFY.</vt:lpstr>
      <vt:lpstr>SEPARATISM DEVOLUTION REGIONALISM ETHNONATIONALISM</vt:lpstr>
      <vt:lpstr>#55  LIST 2 WAYS LACK OF TRANSPORTATION INFRASTRUCTURE CAN WEAKEN NATIONAL IDENTITY.</vt:lpstr>
      <vt:lpstr>ISOLATION/SENSE OF SEPARATION FRICTION OF DISTANCE ECONOMIC DEVOLUTION</vt:lpstr>
      <vt:lpstr>#56  LIST 5 CHARACTERISTICS OF A STAGE 2 COUNTRY.</vt:lpstr>
      <vt:lpstr>HIGH BIRTH FALLING DEATH HIGH YOUTH DEPENDENCY RATIO PERIPHERY AGRARIAN/PRIMARY</vt:lpstr>
      <vt:lpstr>#57   LIST 5 CHARACTERISTICS OF A STAGE 5 COUNTRY.</vt:lpstr>
      <vt:lpstr>LOW BIRTH RATE LOW DEATH RATE AGING POPULATION/GRAYING POPULATION HIGH ELDERLY DEPENDENCY RATIO CORE POST INDUSTRIAL</vt:lpstr>
      <vt:lpstr>#58  LIST 2 POSITIVE IMPACTS OF DTM 2 COUNTRY’S POPULATION ON ITS ECONOMIC DEVELOPMENT.</vt:lpstr>
      <vt:lpstr>LARGE WORKFORCE LOW ELDERLY DEPENDENCY RATIO</vt:lpstr>
      <vt:lpstr>#59  LIST 3 POSITIVE IMPACTS OF DTM 5 COUNTRY’S POPULATION OF ITS ECONOMIC DEVELOPMENT.</vt:lpstr>
      <vt:lpstr>EDUCATED/SKILLED WORKFORCE LOW YOUTH DEPENDENCY RATIO MORE WOMEN IN FORMAL ECONOMY</vt:lpstr>
      <vt:lpstr>#60  LIST 4 NEGATIVE IMPACTS OF DTM 2 COUNTRY’S POPULATION ON ITS ECONOMIC DEVELOPMENT.</vt:lpstr>
      <vt:lpstr>HIGH YOUTH DEPENDENCY RATIO STRAIN ON RESOURCES/OVER CARRYING CAPACITY LOW LITERACY RATE/WOMEN WOMEN IN INFORMAL ECONOMY </vt:lpstr>
      <vt:lpstr>#61   LIST 4 NEGATIVE IMPACTS OF DTM 5 COUNTRY’S POPULATION ON ITS ECONOMIC DEVELOPMENT.</vt:lpstr>
      <vt:lpstr>HIGH ELDERLY DEPENDENCY RATIO FUTURE LABOR SHORTAGE TAX BURDEN/SOCIAL SECURITY NEED GUESTWORKERS</vt:lpstr>
      <vt:lpstr>#62   LIST 2 CHARACTERISTICS OF A PRIMATE CITY.</vt:lpstr>
      <vt:lpstr>MORE THAN 2X POPULATION OF NEXT LARGEST CITY EXERTS SOCIAL, POLITICAL, ECONOMIC DOMINANCE</vt:lpstr>
      <vt:lpstr>#63  LIST THE 2 EXAMPLE OF PRIMATE CITY.</vt:lpstr>
      <vt:lpstr>PARIS MEXICO CITY</vt:lpstr>
      <vt:lpstr>#64  LIST 4 POSITIVE EFFECT OF PRIMATE CITIES ON A COUNTY’S ECONOMIC DEVELOPMENT.</vt:lpstr>
      <vt:lpstr>AGGLOMERATION LARGE MARKET (CUSTOMER BASE) HIGH END GOODS AVAILABLE (THRESHOLD) GLOBAL TRADE/ATTRACT FDI</vt:lpstr>
      <vt:lpstr>#65   LIST 4 NEGATIVE EFFECT OF PRIMATE CITIES ON A COUNTY’S ECONOMIC DEVELOPMENT.</vt:lpstr>
      <vt:lpstr>UNEQUAL DEVELOPMENT UNEQUAL DISTRIBUTION OF WEALTH GOV FUNDS/INFRASTRUCTURE INVESTMENT CONCENTRATED IN ONE AREA- IGNORES OTHERS BRAIN DRAIN (INTERNAL MIGRATION)</vt:lpstr>
      <vt:lpstr>#66   LIST 3 TERMS TO DESCRIBE MALTHUS CONCERNS ABOUT POPULATION GROWTH.</vt:lpstr>
      <vt:lpstr>EXPONENTIAL/GEOMETRIC DTM 2 OVER CARRYING CAPACITY</vt:lpstr>
      <vt:lpstr>#67   LIST 5 FACTORS THAT RESULT IN HIGH/INCREASED TFR.</vt:lpstr>
      <vt:lpstr>LIMITED CONTRACEPTIVE USE AGRARIAN SOCIETY LACK OF WOMEN’S RIGHTS/EDUCATION CULTURE/EARLY MARRIAGE POPULATION POLICY (EXPANSIVE)</vt:lpstr>
      <vt:lpstr>#68   LIST 5 FACTORS THAT HAVE INVALIDATED MALTHUS CLAIMS.</vt:lpstr>
      <vt:lpstr>GREEN REVOLUTION LOWER TFR/ STAGE 5 AGRICULTURE TECHNOLOGY AGRIBUSINESS/ FACTORY FARMES GLOBAL TRADE</vt:lpstr>
      <vt:lpstr>#69   LIST 2 FACTORS THAT VALIDATE NEOMALTHUSIANS.</vt:lpstr>
      <vt:lpstr>PERIPHERY/STAGE 2 DESERTIFICATION/OVERGRAZING</vt:lpstr>
      <vt:lpstr>#70  LIST 4 EXAMPLES OF WALLS OR BARRIERS BUILT BY COUNTRIES IN THE 20TH AND 21ST CENTURIES.</vt:lpstr>
      <vt:lpstr>US- MEXICO WALL BERLIN WALL (EAST BERLIN- WEST BERLIN) NORTH KOREA-SOUTH KOREA DEMILITARIZED ZONE (DMZ) ISRAEL-PALESTINE/ WEST BANK- GAZA</vt:lpstr>
      <vt:lpstr>#71  LIST 5 CHARACTERISTIC OF SUBSISTENCE AGRICULTURE.</vt:lpstr>
      <vt:lpstr>CONSUMED ON THE FARM INFORMAL ECONOMY LOW TECHNOLOGY HIGH TFR (CHILDREN ARE AN ECONOMIC ASSET) HIGH AGRICULTURAL DENSITY </vt:lpstr>
      <vt:lpstr>#72  DESCRIBE THE PRACTICE OF SLASH AND BURN (PROCESS).</vt:lpstr>
      <vt:lpstr>1. CLEAR THE LAND (SLASH) 2. BURN THE LAND- ADDS NUTRIENTS TO SOIL 3. FARM THE LAND 4. LET THE LAND LAY FALLOW (YEARS OF NO FARMING) 5. RETURN TO START PROCESS OVER</vt:lpstr>
      <vt:lpstr>#73  LIST 4 TERMS TO DESCRIBE BY SLASH AND BURN IN NOT IDEAL TODAY.</vt:lpstr>
      <vt:lpstr>LOW CARRYING CAPACITY DTM 2 NOT SUSTAINABLE DEFORESTATION</vt:lpstr>
      <vt:lpstr>#74   LIST 4 IMPACTS OF THE OF THE MUSLIM GUESTWORKERS ON THE RECEIVING COUNTRIES (FRANCE/GERMANY).</vt:lpstr>
      <vt:lpstr>ETHNIC NEIGHBORHOOD/ETHNIC ENCLAVE CULTURAL LANDSCAPE HIGHER TFR  INCREASED TENSIONS</vt:lpstr>
      <vt:lpstr>#75   LIST 4 SPECIFIC REASONS FOR REDUCED FERTILITY IN THE CORE.</vt:lpstr>
      <vt:lpstr>INCREASED EDUCATION OF WOMEN CHILDREN ARE AN ECONOMIC LIABILITY ACCESSIBLE BIRTH CONTROL/FAMILY PLANNING GOVERNMENT PENSION (NOT COUNTING ON CHILDREN)</vt:lpstr>
      <vt:lpstr>#76   LIST 4 SPECIFIC REASON FOR INCREASED LIFE EXPECTANCY IN THE CORE.</vt:lpstr>
      <vt:lpstr>IMPROVE HEALTHCARE IMPROVED LIFESTYLE (DIET/NUTRITION/EXERCISE) LESS CONFLICT (WAR) IMPROVED PUBLIC HEALTH (SANITATION/WATER)</vt:lpstr>
      <vt:lpstr>#77  LIST 4 SOCIAL CONSEQUENCES THAT COUNTRIES FACE AS THEIR POPULATIONS AGE.</vt:lpstr>
      <vt:lpstr>INCREASED GRAY POWER INCREASED IMMIGRATION (ETHNIC NEIGHBORHOODS) PRO-NATALIST POLICIES DECREASED YOUTH SERVICES (SCHOOLS) INCREASED ELDERLY SERVICES (BINGO)</vt:lpstr>
      <vt:lpstr>#78   LIST 4 ECONOMIC CONSEQUENCES THAT COUNTRIES FACE AS THEIR POPULATIONS AGE.</vt:lpstr>
      <vt:lpstr>HIGH ELDERLY DEPENDENCY RATIO INCREASED COSTS TO SOCIETY (PROGRAMS FOR ELDERLY) WORKER SHORTAGE</vt:lpstr>
      <vt:lpstr>#79   LIST 4 CHARACTERISTICS OF ROSTOW MODEL.</vt:lpstr>
      <vt:lpstr>*ASSUMES ALL COUNTRIES CAN FOLLOW SAME PATH TO DEVELOPMENT *BELIEVES THAT INTERNATIONAL TRADE MAY HELP COUNTRIES GROW ECONOMICALLY *LIBERAL MODEL *COUNTRY LEVEL ANALYSIS</vt:lpstr>
      <vt:lpstr>#80   LIST 5 CHARACTERISTICS OF THE CORE PERIPHERY MODEL.</vt:lpstr>
      <vt:lpstr>SAYS COUNTRIES ARE STATIC/STUCK EXPLOITIVE INTERNATIONAL TRADE STRENGTHENS CORE COUNTRIES STRUCTURALIST MODEL GLOBAL ANALYSIS </vt:lpstr>
      <vt:lpstr>#81  LIST 5 CHARACTERISTICS /TERMS TO DESCRIBE SEMI-PERIPHERY.</vt:lpstr>
      <vt:lpstr>TAKE-OFF DTM 3 MODERATE GROWTH SECONDARY ECONOMIC ACTIVITY URBANIZING</vt:lpstr>
      <vt:lpstr>#82   LIST THE 4 EXAMPLES OF SEMI-PERIPHERY.</vt:lpstr>
      <vt:lpstr>MEXICO CHINA INDIA BRAZIL/SOUTH AFRICA</vt:lpstr>
      <vt:lpstr>#83   LIST 3 CHARACTERISTICS OF SUPERIMPOSED BOUNDARIES.</vt:lpstr>
      <vt:lpstr>PLACED BY POWERFUL OUTSIDER IGNORES EXISTING CULTURAL BOUNDARIES BERLIN CONFERENCE</vt:lpstr>
      <vt:lpstr>#84  LIST 5 CONSEQUENCES OF SUPERIMPOSED BOUNDARIES IN AFRICA.</vt:lpstr>
      <vt:lpstr>CREATED MULTINATION STATES CAUSED CENTRIFUGAL/DEVOLUTIONARY FORCES CREATED LANDLOCKED STATES LOSS OF CULTURE CREATED MULTI-STATE NATIONS</vt:lpstr>
      <vt:lpstr>#85  DESCRIBE THE PROCESS THAT CAN LEAD TO GERRYMANDERING.</vt:lpstr>
      <vt:lpstr>CENSUS REAPPORTIONMENT REDISTRICTING MAYBE GERRYMANDERING</vt:lpstr>
      <vt:lpstr>#86   PROVIDE A COMPLETE DEFINITION OF LINGUA FRANCA.</vt:lpstr>
      <vt:lpstr>COMMON LANGUAGE USED BETWEEN COUNTRIES WITH DIFFERENT LANGUAGES</vt:lpstr>
      <vt:lpstr>#87   SWAHILI IS THE LINGUA FRANCA IN ________ AFRICA.</vt:lpstr>
      <vt:lpstr>EAST</vt:lpstr>
      <vt:lpstr>#88   LIST 10 FACTORS THAT CONTRIBUTE TO THE WORLDWIDE USE OF ENGLISH.</vt:lpstr>
      <vt:lpstr>COLONIALISM BY ENGLISH SPEAKING COUNTRIES FROM EUROPE RELIGION- SPREAD OF CHRISTIANITY/MISSIONARIES POPULAR CULTURE (ENGLISH DOMINATES) AVIATION INTERNET EDUCATIONAL OPPORTUNITIES INTERNATIONAL BUSINESS SUPRANATIONAL ORGANIZATION OFTEN USE ENGLISH (EU/UN) LANGUAGE OF ACADEMIA (SCIENCE RESEARCH WRITTEN IN ENGLISH) TOURISM- PLACE ACCOMMODATE ENGLISH SPEAKING TOURISTS</vt:lpstr>
      <vt:lpstr>#89   LIST 5 REASON WHY REFUGEES LEAVE THEIR COUNTRY.</vt:lpstr>
      <vt:lpstr>WAR POLITICAL PERSECUTION RELIGION PERSECUTION ETHNIC/RACIAL PERCEPTION/GENOCIDE NATURAL DISASTER</vt:lpstr>
      <vt:lpstr>#90   LIST 3 NEGATIVE IMPACTS THAT REFUGEES CAN HAVE ON A RECEIVING COUNTRY.</vt:lpstr>
      <vt:lpstr>COST TO PROVIDE SERVICES STRAIN ON NATURAL RESOURCES MAY POSE SECURITY RISK </vt:lpstr>
      <vt:lpstr>#91   DEFINE + 3 EXAMPLES OF PRIMARY ECONOMIC ACTIVITY.</vt:lpstr>
      <vt:lpstr>EXTRACTION OF RAW MATERIALS FARMING/FISHING/MINING/TIMBER</vt:lpstr>
      <vt:lpstr>#92  LIST 4 TERMS ASSOCIATED WITH SECONDARY ECONOMIC ACTIVITY.</vt:lpstr>
      <vt:lpstr>PROCESSING/ REFINING ASSEMBLY FACTORY INDUSTRIAL</vt:lpstr>
      <vt:lpstr>#93   DEFINE + 4 EXAMPLES OF TERTIARY ECONOMIC ACTIVITY.</vt:lpstr>
      <vt:lpstr>SERVICE TEACHER CONSTRUCTION WAITER</vt:lpstr>
      <vt:lpstr>#94  LIST 3 REASONS FOR DECLINE IN PRIMARY SECTOR EMPLOYMENT AS A COUNTRY DEVELOPS OVER TIME.</vt:lpstr>
      <vt:lpstr>TECHNOLOGICAL IMPROVEMENTS INDUSTRIALIZATION RURAL TO URBAN MIGRATION</vt:lpstr>
      <vt:lpstr>#95   LIST 3 REASONS FOR DECREASES IN INFANT MORTALITY RATE AS A COUNTRY DEVELOPS OVER TIME.</vt:lpstr>
      <vt:lpstr>IMPROVED HEALTHCARE (PRENATAL/INFANT VACCINES) IMPROVED SANITATION IMPROVED DIET</vt:lpstr>
      <vt:lpstr>#96  DESCRIBE THE CENTRIFUGAL FORCE IN CANADA.</vt:lpstr>
      <vt:lpstr>ETHNO CULTURAL DEVOLUTION FORCE- FRENCH</vt:lpstr>
      <vt:lpstr>#97   LIST 2POSITIVE IMPACTS BILINGUALISM CAN HAVE ON A COUNTRY.</vt:lpstr>
      <vt:lpstr>CULTURAL DIVERSITY ECONOMIC ADVANTAGES</vt:lpstr>
      <vt:lpstr>#98   LIST 2 NEGATIVE IMPACT BILINGUALISM CAN HAVE ON A COUNTRY.</vt:lpstr>
      <vt:lpstr>*CULTURAL TENSION (CENTRIFUGAL FORCE) *INCREASE COST FOR BILINGUAL -/ EDUCATION/ADVERTISEMENTS IN BOTH LANGUAGES</vt:lpstr>
      <vt:lpstr>#99  LIST 5 CHARACTERISTICS OF COMMERCIAL AGRICULTURE.</vt:lpstr>
      <vt:lpstr>HIGH TECHNOLOGY AGRIBUSINESS LARGE SCALE LOW AGRICULTURE DENSITY HIGH LEVELS OF CHEMICAL FERTILIZERS AND PESTICIDES</vt:lpstr>
      <vt:lpstr>#100   SYNONYM FOR AGRIBUSINESS.</vt:lpstr>
      <vt:lpstr>SUITCASE FARMING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FRQISH</dc:title>
  <dc:creator>Heglund, Kimberly</dc:creator>
  <cp:lastModifiedBy>Crooks, Michael</cp:lastModifiedBy>
  <cp:revision>1</cp:revision>
  <dcterms:modified xsi:type="dcterms:W3CDTF">2019-05-06T17:27:40Z</dcterms:modified>
</cp:coreProperties>
</file>